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Lst>
  <p:sldSz cx="7556500" cy="10693400"/>
  <p:notesSz cx="6858000" cy="9144000"/>
  <p:embeddedFontLst>
    <p:embeddedFont>
      <p:font typeface="Helvetica World" panose="020B0604020202020204" charset="-128"/>
      <p:regular r:id="rId9"/>
    </p:embeddedFont>
    <p:embeddedFont>
      <p:font typeface="Helvetica World Bold" panose="020B0604020202020204" charset="-128"/>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70" d="100"/>
          <a:sy n="70" d="100"/>
        </p:scale>
        <p:origin x="2160"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hyperlink" Target="https://www.responsiblemineralsinitiative.org/reporting-templates/emrt/" TargetMode="External"/><Relationship Id="rId4" Type="http://schemas.openxmlformats.org/officeDocument/2006/relationships/hyperlink" Target="https://www.responsiblemineralsinitiative.org/reporting-templates/cmr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hyperlink" Target="https://www.responsiblemineralsinitiative.org/reporting-templates/amr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5718316"/>
            <a:ext cx="7560000" cy="4973684"/>
            <a:chOff x="0" y="0"/>
            <a:chExt cx="9652000" cy="6350000"/>
          </a:xfrm>
        </p:grpSpPr>
        <p:sp>
          <p:nvSpPr>
            <p:cNvPr id="3" name="Freeform 3"/>
            <p:cNvSpPr/>
            <p:nvPr/>
          </p:nvSpPr>
          <p:spPr>
            <a:xfrm>
              <a:off x="0" y="0"/>
              <a:ext cx="9391650" cy="6350000"/>
            </a:xfrm>
            <a:custGeom>
              <a:avLst/>
              <a:gdLst/>
              <a:ahLst/>
              <a:cxnLst/>
              <a:rect l="l" t="t" r="r" b="b"/>
              <a:pathLst>
                <a:path w="9391650" h="6350000">
                  <a:moveTo>
                    <a:pt x="0" y="0"/>
                  </a:moveTo>
                  <a:lnTo>
                    <a:pt x="0" y="6350000"/>
                  </a:lnTo>
                  <a:lnTo>
                    <a:pt x="3789680" y="6350000"/>
                  </a:lnTo>
                  <a:lnTo>
                    <a:pt x="9391650" y="0"/>
                  </a:lnTo>
                  <a:close/>
                </a:path>
              </a:pathLst>
            </a:custGeom>
            <a:blipFill>
              <a:blip r:embed="rId2"/>
              <a:stretch>
                <a:fillRect l="-33731" r="-33731"/>
              </a:stretch>
            </a:blipFill>
          </p:spPr>
          <p:txBody>
            <a:bodyPr/>
            <a:lstStyle/>
            <a:p>
              <a:endParaRPr lang="fr-BE"/>
            </a:p>
          </p:txBody>
        </p:sp>
        <p:sp>
          <p:nvSpPr>
            <p:cNvPr id="4" name="Freeform 4"/>
            <p:cNvSpPr/>
            <p:nvPr/>
          </p:nvSpPr>
          <p:spPr>
            <a:xfrm>
              <a:off x="4064000" y="0"/>
              <a:ext cx="5588000" cy="6350000"/>
            </a:xfrm>
            <a:custGeom>
              <a:avLst/>
              <a:gdLst/>
              <a:ahLst/>
              <a:cxnLst/>
              <a:rect l="l" t="t" r="r" b="b"/>
              <a:pathLst>
                <a:path w="5588000" h="6350000">
                  <a:moveTo>
                    <a:pt x="5588000" y="6350000"/>
                  </a:moveTo>
                  <a:lnTo>
                    <a:pt x="0" y="6350000"/>
                  </a:lnTo>
                  <a:lnTo>
                    <a:pt x="5588000" y="0"/>
                  </a:lnTo>
                  <a:close/>
                </a:path>
              </a:pathLst>
            </a:custGeom>
            <a:solidFill>
              <a:srgbClr val="860A3D"/>
            </a:solidFill>
          </p:spPr>
          <p:txBody>
            <a:bodyPr/>
            <a:lstStyle/>
            <a:p>
              <a:endParaRPr lang="fr-BE"/>
            </a:p>
          </p:txBody>
        </p:sp>
      </p:grpSp>
      <p:grpSp>
        <p:nvGrpSpPr>
          <p:cNvPr id="5" name="Group 5"/>
          <p:cNvGrpSpPr/>
          <p:nvPr/>
        </p:nvGrpSpPr>
        <p:grpSpPr>
          <a:xfrm>
            <a:off x="4362324" y="887110"/>
            <a:ext cx="2268000" cy="113702"/>
            <a:chOff x="0" y="0"/>
            <a:chExt cx="812800" cy="40748"/>
          </a:xfrm>
        </p:grpSpPr>
        <p:sp>
          <p:nvSpPr>
            <p:cNvPr id="6" name="Freeform 6"/>
            <p:cNvSpPr/>
            <p:nvPr/>
          </p:nvSpPr>
          <p:spPr>
            <a:xfrm>
              <a:off x="0" y="0"/>
              <a:ext cx="812800" cy="40748"/>
            </a:xfrm>
            <a:custGeom>
              <a:avLst/>
              <a:gdLst/>
              <a:ahLst/>
              <a:cxnLst/>
              <a:rect l="l" t="t" r="r" b="b"/>
              <a:pathLst>
                <a:path w="812800" h="40748">
                  <a:moveTo>
                    <a:pt x="0" y="0"/>
                  </a:moveTo>
                  <a:lnTo>
                    <a:pt x="812800" y="0"/>
                  </a:lnTo>
                  <a:lnTo>
                    <a:pt x="812800" y="40748"/>
                  </a:lnTo>
                  <a:lnTo>
                    <a:pt x="0" y="40748"/>
                  </a:lnTo>
                  <a:close/>
                </a:path>
              </a:pathLst>
            </a:custGeom>
            <a:solidFill>
              <a:srgbClr val="E6E3E1"/>
            </a:solidFill>
          </p:spPr>
          <p:txBody>
            <a:bodyPr/>
            <a:lstStyle/>
            <a:p>
              <a:endParaRPr lang="fr-BE"/>
            </a:p>
          </p:txBody>
        </p:sp>
        <p:sp>
          <p:nvSpPr>
            <p:cNvPr id="7" name="TextBox 7"/>
            <p:cNvSpPr txBox="1"/>
            <p:nvPr/>
          </p:nvSpPr>
          <p:spPr>
            <a:xfrm>
              <a:off x="0" y="-9525"/>
              <a:ext cx="812800" cy="50273"/>
            </a:xfrm>
            <a:prstGeom prst="rect">
              <a:avLst/>
            </a:prstGeom>
          </p:spPr>
          <p:txBody>
            <a:bodyPr lIns="50800" tIns="50800" rIns="50800" bIns="50800" rtlCol="0" anchor="ctr"/>
            <a:lstStyle/>
            <a:p>
              <a:pPr algn="ctr">
                <a:lnSpc>
                  <a:spcPts val="1723"/>
                </a:lnSpc>
              </a:pPr>
              <a:endParaRPr/>
            </a:p>
          </p:txBody>
        </p:sp>
      </p:grpSp>
      <p:sp>
        <p:nvSpPr>
          <p:cNvPr id="8" name="Freeform 8"/>
          <p:cNvSpPr/>
          <p:nvPr/>
        </p:nvSpPr>
        <p:spPr>
          <a:xfrm>
            <a:off x="5496324" y="9625565"/>
            <a:ext cx="1707280" cy="692871"/>
          </a:xfrm>
          <a:custGeom>
            <a:avLst/>
            <a:gdLst/>
            <a:ahLst/>
            <a:cxnLst/>
            <a:rect l="l" t="t" r="r" b="b"/>
            <a:pathLst>
              <a:path w="1707280" h="692871">
                <a:moveTo>
                  <a:pt x="0" y="0"/>
                </a:moveTo>
                <a:lnTo>
                  <a:pt x="1707280" y="0"/>
                </a:lnTo>
                <a:lnTo>
                  <a:pt x="1707280" y="692870"/>
                </a:lnTo>
                <a:lnTo>
                  <a:pt x="0" y="692870"/>
                </a:lnTo>
                <a:lnTo>
                  <a:pt x="0" y="0"/>
                </a:lnTo>
                <a:close/>
              </a:path>
            </a:pathLst>
          </a:custGeom>
          <a:blipFill>
            <a:blip r:embed="rId3"/>
            <a:stretch>
              <a:fillRect/>
            </a:stretch>
          </a:blipFill>
        </p:spPr>
        <p:txBody>
          <a:bodyPr/>
          <a:lstStyle/>
          <a:p>
            <a:endParaRPr lang="fr-BE"/>
          </a:p>
        </p:txBody>
      </p:sp>
      <p:sp>
        <p:nvSpPr>
          <p:cNvPr id="9" name="TextBox 9"/>
          <p:cNvSpPr txBox="1"/>
          <p:nvPr/>
        </p:nvSpPr>
        <p:spPr>
          <a:xfrm>
            <a:off x="756000" y="2094821"/>
            <a:ext cx="5022872" cy="2426830"/>
          </a:xfrm>
          <a:prstGeom prst="rect">
            <a:avLst/>
          </a:prstGeom>
        </p:spPr>
        <p:txBody>
          <a:bodyPr lIns="0" tIns="0" rIns="0" bIns="0" rtlCol="0" anchor="t">
            <a:spAutoFit/>
          </a:bodyPr>
          <a:lstStyle/>
          <a:p>
            <a:pPr marL="0" lvl="0" indent="0" algn="l">
              <a:lnSpc>
                <a:spcPts val="5479"/>
              </a:lnSpc>
              <a:spcBef>
                <a:spcPct val="0"/>
              </a:spcBef>
            </a:pPr>
            <a:r>
              <a:rPr lang="en-US" sz="6446" b="1" spc="-341">
                <a:solidFill>
                  <a:srgbClr val="860A3D"/>
                </a:solidFill>
                <a:latin typeface="Helvetica World Bold"/>
                <a:ea typeface="Helvetica World Bold"/>
                <a:cs typeface="Helvetica World Bold"/>
                <a:sym typeface="Helvetica World Bold"/>
              </a:rPr>
              <a:t>CONFLICT</a:t>
            </a:r>
          </a:p>
          <a:p>
            <a:pPr marL="0" lvl="0" indent="0" algn="l">
              <a:lnSpc>
                <a:spcPts val="5479"/>
              </a:lnSpc>
              <a:spcBef>
                <a:spcPct val="0"/>
              </a:spcBef>
            </a:pPr>
            <a:r>
              <a:rPr lang="en-US" sz="6446" b="1" u="none" strike="noStrike" spc="-341">
                <a:solidFill>
                  <a:srgbClr val="860A3D"/>
                </a:solidFill>
                <a:latin typeface="Helvetica World Bold"/>
                <a:ea typeface="Helvetica World Bold"/>
                <a:cs typeface="Helvetica World Bold"/>
                <a:sym typeface="Helvetica World Bold"/>
              </a:rPr>
              <a:t>MINERALS REPORTING</a:t>
            </a:r>
          </a:p>
        </p:txBody>
      </p:sp>
      <p:sp>
        <p:nvSpPr>
          <p:cNvPr id="10" name="TextBox 10"/>
          <p:cNvSpPr txBox="1"/>
          <p:nvPr/>
        </p:nvSpPr>
        <p:spPr>
          <a:xfrm>
            <a:off x="856576" y="4629903"/>
            <a:ext cx="5773748" cy="505028"/>
          </a:xfrm>
          <a:prstGeom prst="rect">
            <a:avLst/>
          </a:prstGeom>
        </p:spPr>
        <p:txBody>
          <a:bodyPr lIns="0" tIns="0" rIns="0" bIns="0" rtlCol="0" anchor="t">
            <a:spAutoFit/>
          </a:bodyPr>
          <a:lstStyle/>
          <a:p>
            <a:pPr algn="l">
              <a:lnSpc>
                <a:spcPts val="2085"/>
              </a:lnSpc>
            </a:pPr>
            <a:r>
              <a:rPr lang="en-US" sz="1489" spc="567">
                <a:solidFill>
                  <a:srgbClr val="000000"/>
                </a:solidFill>
                <a:latin typeface="Helvetica World"/>
                <a:ea typeface="Helvetica World"/>
                <a:cs typeface="Helvetica World"/>
                <a:sym typeface="Helvetica World"/>
              </a:rPr>
              <a:t>ACCORDING TO </a:t>
            </a:r>
          </a:p>
          <a:p>
            <a:pPr algn="l">
              <a:lnSpc>
                <a:spcPts val="2085"/>
              </a:lnSpc>
            </a:pPr>
            <a:r>
              <a:rPr lang="en-US" sz="1489" spc="567">
                <a:solidFill>
                  <a:srgbClr val="000000"/>
                </a:solidFill>
                <a:latin typeface="Helvetica World"/>
                <a:ea typeface="Helvetica World"/>
                <a:cs typeface="Helvetica World"/>
                <a:sym typeface="Helvetica World"/>
              </a:rPr>
              <a:t>RESPONSIBLE MINERALS INITIATIVE</a:t>
            </a:r>
          </a:p>
        </p:txBody>
      </p:sp>
      <p:sp>
        <p:nvSpPr>
          <p:cNvPr id="11" name="TextBox 11"/>
          <p:cNvSpPr txBox="1"/>
          <p:nvPr/>
        </p:nvSpPr>
        <p:spPr>
          <a:xfrm>
            <a:off x="756000" y="737493"/>
            <a:ext cx="2265866" cy="412937"/>
          </a:xfrm>
          <a:prstGeom prst="rect">
            <a:avLst/>
          </a:prstGeom>
        </p:spPr>
        <p:txBody>
          <a:bodyPr lIns="0" tIns="0" rIns="0" bIns="0" rtlCol="0" anchor="t">
            <a:spAutoFit/>
          </a:bodyPr>
          <a:lstStyle/>
          <a:p>
            <a:pPr algn="l">
              <a:lnSpc>
                <a:spcPts val="1504"/>
              </a:lnSpc>
            </a:pPr>
            <a:r>
              <a:rPr lang="en-US" sz="1213" b="1">
                <a:solidFill>
                  <a:srgbClr val="000000"/>
                </a:solidFill>
                <a:latin typeface="Helvetica World Bold"/>
                <a:ea typeface="Helvetica World Bold"/>
                <a:cs typeface="Helvetica World Bold"/>
                <a:sym typeface="Helvetica World Bold"/>
              </a:rPr>
              <a:t>C-MAC </a:t>
            </a:r>
          </a:p>
          <a:p>
            <a:pPr algn="l">
              <a:lnSpc>
                <a:spcPts val="1504"/>
              </a:lnSpc>
            </a:pPr>
            <a:r>
              <a:rPr lang="en-US" sz="1213" b="1">
                <a:solidFill>
                  <a:srgbClr val="000000"/>
                </a:solidFill>
                <a:latin typeface="Helvetica World Bold"/>
                <a:ea typeface="Helvetica World Bold"/>
                <a:cs typeface="Helvetica World Bold"/>
                <a:sym typeface="Helvetica World Bold"/>
              </a:rPr>
              <a:t>ELECTRONICS SOLUTIONS</a:t>
            </a:r>
          </a:p>
        </p:txBody>
      </p:sp>
      <p:sp>
        <p:nvSpPr>
          <p:cNvPr id="12" name="TextBox 12"/>
          <p:cNvSpPr txBox="1"/>
          <p:nvPr/>
        </p:nvSpPr>
        <p:spPr>
          <a:xfrm>
            <a:off x="-689784" y="10252774"/>
            <a:ext cx="2891568" cy="203324"/>
          </a:xfrm>
          <a:prstGeom prst="rect">
            <a:avLst/>
          </a:prstGeom>
        </p:spPr>
        <p:txBody>
          <a:bodyPr lIns="0" tIns="0" rIns="0" bIns="0" rtlCol="0" anchor="t">
            <a:spAutoFit/>
          </a:bodyPr>
          <a:lstStyle/>
          <a:p>
            <a:pPr algn="r">
              <a:lnSpc>
                <a:spcPts val="1519"/>
              </a:lnSpc>
            </a:pPr>
            <a:r>
              <a:rPr lang="en-US" sz="1225" b="1">
                <a:solidFill>
                  <a:srgbClr val="FFFFFF"/>
                </a:solidFill>
                <a:latin typeface="Helvetica World Bold"/>
                <a:ea typeface="Helvetica World Bold"/>
                <a:cs typeface="Helvetica World Bold"/>
                <a:sym typeface="Helvetica World Bold"/>
              </a:rPr>
              <a:t>WWW.CMAC.COM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04826" y="3892132"/>
            <a:ext cx="580624" cy="846799"/>
            <a:chOff x="0" y="0"/>
            <a:chExt cx="211542" cy="308520"/>
          </a:xfrm>
        </p:grpSpPr>
        <p:sp>
          <p:nvSpPr>
            <p:cNvPr id="3" name="Freeform 3"/>
            <p:cNvSpPr/>
            <p:nvPr/>
          </p:nvSpPr>
          <p:spPr>
            <a:xfrm>
              <a:off x="0" y="0"/>
              <a:ext cx="211542" cy="308520"/>
            </a:xfrm>
            <a:custGeom>
              <a:avLst/>
              <a:gdLst/>
              <a:ahLst/>
              <a:cxnLst/>
              <a:rect l="l" t="t" r="r" b="b"/>
              <a:pathLst>
                <a:path w="211542" h="308520">
                  <a:moveTo>
                    <a:pt x="0" y="0"/>
                  </a:moveTo>
                  <a:lnTo>
                    <a:pt x="211542" y="0"/>
                  </a:lnTo>
                  <a:lnTo>
                    <a:pt x="211542" y="308520"/>
                  </a:lnTo>
                  <a:lnTo>
                    <a:pt x="0" y="308520"/>
                  </a:lnTo>
                  <a:close/>
                </a:path>
              </a:pathLst>
            </a:custGeom>
            <a:solidFill>
              <a:srgbClr val="860A3D"/>
            </a:solidFill>
          </p:spPr>
          <p:txBody>
            <a:bodyPr/>
            <a:lstStyle/>
            <a:p>
              <a:endParaRPr lang="fr-BE"/>
            </a:p>
          </p:txBody>
        </p:sp>
        <p:sp>
          <p:nvSpPr>
            <p:cNvPr id="4" name="TextBox 4"/>
            <p:cNvSpPr txBox="1"/>
            <p:nvPr/>
          </p:nvSpPr>
          <p:spPr>
            <a:xfrm>
              <a:off x="0" y="-28575"/>
              <a:ext cx="211542" cy="337095"/>
            </a:xfrm>
            <a:prstGeom prst="rect">
              <a:avLst/>
            </a:prstGeom>
          </p:spPr>
          <p:txBody>
            <a:bodyPr lIns="50800" tIns="50800" rIns="50800" bIns="50800" rtlCol="0" anchor="ctr"/>
            <a:lstStyle/>
            <a:p>
              <a:pPr algn="ctr">
                <a:lnSpc>
                  <a:spcPts val="1540"/>
                </a:lnSpc>
              </a:pPr>
              <a:endParaRPr/>
            </a:p>
          </p:txBody>
        </p:sp>
      </p:grpSp>
      <p:sp>
        <p:nvSpPr>
          <p:cNvPr id="5" name="TextBox 5"/>
          <p:cNvSpPr txBox="1"/>
          <p:nvPr/>
        </p:nvSpPr>
        <p:spPr>
          <a:xfrm>
            <a:off x="1004826" y="1401310"/>
            <a:ext cx="3371308" cy="661035"/>
          </a:xfrm>
          <a:prstGeom prst="rect">
            <a:avLst/>
          </a:prstGeom>
        </p:spPr>
        <p:txBody>
          <a:bodyPr lIns="0" tIns="0" rIns="0" bIns="0" rtlCol="0" anchor="t">
            <a:spAutoFit/>
          </a:bodyPr>
          <a:lstStyle/>
          <a:p>
            <a:pPr algn="l">
              <a:lnSpc>
                <a:spcPts val="5039"/>
              </a:lnSpc>
            </a:pPr>
            <a:r>
              <a:rPr lang="en-US" sz="3599" b="1">
                <a:solidFill>
                  <a:srgbClr val="860A3D"/>
                </a:solidFill>
                <a:latin typeface="Helvetica World Bold"/>
                <a:ea typeface="Helvetica World Bold"/>
                <a:cs typeface="Helvetica World Bold"/>
                <a:sym typeface="Helvetica World Bold"/>
              </a:rPr>
              <a:t>TABLE OF</a:t>
            </a:r>
          </a:p>
        </p:txBody>
      </p:sp>
      <p:sp>
        <p:nvSpPr>
          <p:cNvPr id="6" name="TextBox 6"/>
          <p:cNvSpPr txBox="1"/>
          <p:nvPr/>
        </p:nvSpPr>
        <p:spPr>
          <a:xfrm>
            <a:off x="1004826" y="2119495"/>
            <a:ext cx="3720552" cy="489585"/>
          </a:xfrm>
          <a:prstGeom prst="rect">
            <a:avLst/>
          </a:prstGeom>
        </p:spPr>
        <p:txBody>
          <a:bodyPr lIns="0" tIns="0" rIns="0" bIns="0" rtlCol="0" anchor="t">
            <a:spAutoFit/>
          </a:bodyPr>
          <a:lstStyle/>
          <a:p>
            <a:pPr algn="l">
              <a:lnSpc>
                <a:spcPts val="3239"/>
              </a:lnSpc>
            </a:pPr>
            <a:r>
              <a:rPr lang="en-US" sz="3599" b="1">
                <a:solidFill>
                  <a:srgbClr val="000000"/>
                </a:solidFill>
                <a:latin typeface="Helvetica World Bold"/>
                <a:ea typeface="Helvetica World Bold"/>
                <a:cs typeface="Helvetica World Bold"/>
                <a:sym typeface="Helvetica World Bold"/>
              </a:rPr>
              <a:t>CONTENTS</a:t>
            </a:r>
          </a:p>
        </p:txBody>
      </p:sp>
      <p:sp>
        <p:nvSpPr>
          <p:cNvPr id="7" name="TextBox 7"/>
          <p:cNvSpPr txBox="1"/>
          <p:nvPr/>
        </p:nvSpPr>
        <p:spPr>
          <a:xfrm>
            <a:off x="1004826" y="4059285"/>
            <a:ext cx="580624" cy="501543"/>
          </a:xfrm>
          <a:prstGeom prst="rect">
            <a:avLst/>
          </a:prstGeom>
        </p:spPr>
        <p:txBody>
          <a:bodyPr lIns="0" tIns="0" rIns="0" bIns="0" rtlCol="0" anchor="t">
            <a:spAutoFit/>
          </a:bodyPr>
          <a:lstStyle/>
          <a:p>
            <a:pPr algn="ctr">
              <a:lnSpc>
                <a:spcPts val="3855"/>
              </a:lnSpc>
            </a:pPr>
            <a:r>
              <a:rPr lang="en-US" sz="2754" b="1">
                <a:solidFill>
                  <a:srgbClr val="E6E3E1"/>
                </a:solidFill>
                <a:latin typeface="Helvetica World Bold"/>
                <a:ea typeface="Helvetica World Bold"/>
                <a:cs typeface="Helvetica World Bold"/>
                <a:sym typeface="Helvetica World Bold"/>
              </a:rPr>
              <a:t>1</a:t>
            </a:r>
          </a:p>
        </p:txBody>
      </p:sp>
      <p:sp>
        <p:nvSpPr>
          <p:cNvPr id="8" name="TextBox 8"/>
          <p:cNvSpPr txBox="1"/>
          <p:nvPr/>
        </p:nvSpPr>
        <p:spPr>
          <a:xfrm>
            <a:off x="1923292" y="4198416"/>
            <a:ext cx="3713415" cy="266700"/>
          </a:xfrm>
          <a:prstGeom prst="rect">
            <a:avLst/>
          </a:prstGeom>
        </p:spPr>
        <p:txBody>
          <a:bodyPr lIns="0" tIns="0" rIns="0" bIns="0" rtlCol="0" anchor="t">
            <a:spAutoFit/>
          </a:bodyPr>
          <a:lstStyle/>
          <a:p>
            <a:pPr algn="l">
              <a:lnSpc>
                <a:spcPts val="2159"/>
              </a:lnSpc>
            </a:pPr>
            <a:r>
              <a:rPr lang="en-US" sz="1799">
                <a:solidFill>
                  <a:srgbClr val="000000"/>
                </a:solidFill>
                <a:latin typeface="Helvetica World"/>
                <a:ea typeface="Helvetica World"/>
                <a:cs typeface="Helvetica World"/>
                <a:sym typeface="Helvetica World"/>
              </a:rPr>
              <a:t>Introduction</a:t>
            </a:r>
          </a:p>
        </p:txBody>
      </p:sp>
      <p:grpSp>
        <p:nvGrpSpPr>
          <p:cNvPr id="9" name="Group 9"/>
          <p:cNvGrpSpPr/>
          <p:nvPr/>
        </p:nvGrpSpPr>
        <p:grpSpPr>
          <a:xfrm>
            <a:off x="1004826" y="4968807"/>
            <a:ext cx="580624" cy="846799"/>
            <a:chOff x="0" y="0"/>
            <a:chExt cx="211542" cy="308520"/>
          </a:xfrm>
        </p:grpSpPr>
        <p:sp>
          <p:nvSpPr>
            <p:cNvPr id="10" name="Freeform 10"/>
            <p:cNvSpPr/>
            <p:nvPr/>
          </p:nvSpPr>
          <p:spPr>
            <a:xfrm>
              <a:off x="0" y="0"/>
              <a:ext cx="211542" cy="308520"/>
            </a:xfrm>
            <a:custGeom>
              <a:avLst/>
              <a:gdLst/>
              <a:ahLst/>
              <a:cxnLst/>
              <a:rect l="l" t="t" r="r" b="b"/>
              <a:pathLst>
                <a:path w="211542" h="308520">
                  <a:moveTo>
                    <a:pt x="0" y="0"/>
                  </a:moveTo>
                  <a:lnTo>
                    <a:pt x="211542" y="0"/>
                  </a:lnTo>
                  <a:lnTo>
                    <a:pt x="211542" y="308520"/>
                  </a:lnTo>
                  <a:lnTo>
                    <a:pt x="0" y="308520"/>
                  </a:lnTo>
                  <a:close/>
                </a:path>
              </a:pathLst>
            </a:custGeom>
            <a:solidFill>
              <a:srgbClr val="E6E3E1"/>
            </a:solidFill>
          </p:spPr>
          <p:txBody>
            <a:bodyPr/>
            <a:lstStyle/>
            <a:p>
              <a:endParaRPr lang="fr-BE"/>
            </a:p>
          </p:txBody>
        </p:sp>
        <p:sp>
          <p:nvSpPr>
            <p:cNvPr id="11" name="TextBox 11"/>
            <p:cNvSpPr txBox="1"/>
            <p:nvPr/>
          </p:nvSpPr>
          <p:spPr>
            <a:xfrm>
              <a:off x="0" y="-28575"/>
              <a:ext cx="211542" cy="337095"/>
            </a:xfrm>
            <a:prstGeom prst="rect">
              <a:avLst/>
            </a:prstGeom>
          </p:spPr>
          <p:txBody>
            <a:bodyPr lIns="50800" tIns="50800" rIns="50800" bIns="50800" rtlCol="0" anchor="ctr"/>
            <a:lstStyle/>
            <a:p>
              <a:pPr algn="ctr">
                <a:lnSpc>
                  <a:spcPts val="1540"/>
                </a:lnSpc>
              </a:pPr>
              <a:endParaRPr/>
            </a:p>
          </p:txBody>
        </p:sp>
      </p:grpSp>
      <p:sp>
        <p:nvSpPr>
          <p:cNvPr id="12" name="TextBox 12"/>
          <p:cNvSpPr txBox="1"/>
          <p:nvPr/>
        </p:nvSpPr>
        <p:spPr>
          <a:xfrm>
            <a:off x="1004826" y="5135961"/>
            <a:ext cx="580624" cy="501543"/>
          </a:xfrm>
          <a:prstGeom prst="rect">
            <a:avLst/>
          </a:prstGeom>
        </p:spPr>
        <p:txBody>
          <a:bodyPr lIns="0" tIns="0" rIns="0" bIns="0" rtlCol="0" anchor="t">
            <a:spAutoFit/>
          </a:bodyPr>
          <a:lstStyle/>
          <a:p>
            <a:pPr algn="ctr">
              <a:lnSpc>
                <a:spcPts val="3855"/>
              </a:lnSpc>
            </a:pPr>
            <a:r>
              <a:rPr lang="en-US" sz="2754" b="1">
                <a:solidFill>
                  <a:srgbClr val="860A3D"/>
                </a:solidFill>
                <a:latin typeface="Helvetica World Bold"/>
                <a:ea typeface="Helvetica World Bold"/>
                <a:cs typeface="Helvetica World Bold"/>
                <a:sym typeface="Helvetica World Bold"/>
              </a:rPr>
              <a:t>2</a:t>
            </a:r>
          </a:p>
        </p:txBody>
      </p:sp>
      <p:sp>
        <p:nvSpPr>
          <p:cNvPr id="13" name="TextBox 13"/>
          <p:cNvSpPr txBox="1"/>
          <p:nvPr/>
        </p:nvSpPr>
        <p:spPr>
          <a:xfrm>
            <a:off x="1923292" y="5258844"/>
            <a:ext cx="4132383" cy="266726"/>
          </a:xfrm>
          <a:prstGeom prst="rect">
            <a:avLst/>
          </a:prstGeom>
        </p:spPr>
        <p:txBody>
          <a:bodyPr lIns="0" tIns="0" rIns="0" bIns="0" rtlCol="0" anchor="t">
            <a:spAutoFit/>
          </a:bodyPr>
          <a:lstStyle/>
          <a:p>
            <a:pPr algn="l">
              <a:lnSpc>
                <a:spcPts val="2159"/>
              </a:lnSpc>
            </a:pPr>
            <a:r>
              <a:rPr lang="en-US" sz="1799">
                <a:solidFill>
                  <a:srgbClr val="222444"/>
                </a:solidFill>
                <a:latin typeface="Helvetica World"/>
                <a:ea typeface="Helvetica World"/>
                <a:cs typeface="Helvetica World"/>
                <a:sym typeface="Helvetica World"/>
              </a:rPr>
              <a:t>Conflict Mineral Reporting</a:t>
            </a:r>
          </a:p>
        </p:txBody>
      </p:sp>
      <p:grpSp>
        <p:nvGrpSpPr>
          <p:cNvPr id="14" name="Group 14"/>
          <p:cNvGrpSpPr/>
          <p:nvPr/>
        </p:nvGrpSpPr>
        <p:grpSpPr>
          <a:xfrm>
            <a:off x="1004826" y="6042754"/>
            <a:ext cx="580624" cy="846799"/>
            <a:chOff x="0" y="0"/>
            <a:chExt cx="211542" cy="308520"/>
          </a:xfrm>
        </p:grpSpPr>
        <p:sp>
          <p:nvSpPr>
            <p:cNvPr id="15" name="Freeform 15"/>
            <p:cNvSpPr/>
            <p:nvPr/>
          </p:nvSpPr>
          <p:spPr>
            <a:xfrm>
              <a:off x="0" y="0"/>
              <a:ext cx="211542" cy="308520"/>
            </a:xfrm>
            <a:custGeom>
              <a:avLst/>
              <a:gdLst/>
              <a:ahLst/>
              <a:cxnLst/>
              <a:rect l="l" t="t" r="r" b="b"/>
              <a:pathLst>
                <a:path w="211542" h="308520">
                  <a:moveTo>
                    <a:pt x="0" y="0"/>
                  </a:moveTo>
                  <a:lnTo>
                    <a:pt x="211542" y="0"/>
                  </a:lnTo>
                  <a:lnTo>
                    <a:pt x="211542" y="308520"/>
                  </a:lnTo>
                  <a:lnTo>
                    <a:pt x="0" y="308520"/>
                  </a:lnTo>
                  <a:close/>
                </a:path>
              </a:pathLst>
            </a:custGeom>
            <a:solidFill>
              <a:srgbClr val="860A3D"/>
            </a:solidFill>
          </p:spPr>
          <p:txBody>
            <a:bodyPr/>
            <a:lstStyle/>
            <a:p>
              <a:endParaRPr lang="fr-BE"/>
            </a:p>
          </p:txBody>
        </p:sp>
        <p:sp>
          <p:nvSpPr>
            <p:cNvPr id="16" name="TextBox 16"/>
            <p:cNvSpPr txBox="1"/>
            <p:nvPr/>
          </p:nvSpPr>
          <p:spPr>
            <a:xfrm>
              <a:off x="0" y="-28575"/>
              <a:ext cx="211542" cy="337095"/>
            </a:xfrm>
            <a:prstGeom prst="rect">
              <a:avLst/>
            </a:prstGeom>
          </p:spPr>
          <p:txBody>
            <a:bodyPr lIns="50800" tIns="50800" rIns="50800" bIns="50800" rtlCol="0" anchor="ctr"/>
            <a:lstStyle/>
            <a:p>
              <a:pPr algn="ctr">
                <a:lnSpc>
                  <a:spcPts val="1540"/>
                </a:lnSpc>
              </a:pPr>
              <a:endParaRPr/>
            </a:p>
          </p:txBody>
        </p:sp>
      </p:grpSp>
      <p:sp>
        <p:nvSpPr>
          <p:cNvPr id="17" name="TextBox 17"/>
          <p:cNvSpPr txBox="1"/>
          <p:nvPr/>
        </p:nvSpPr>
        <p:spPr>
          <a:xfrm>
            <a:off x="1004826" y="6209907"/>
            <a:ext cx="580624" cy="501543"/>
          </a:xfrm>
          <a:prstGeom prst="rect">
            <a:avLst/>
          </a:prstGeom>
        </p:spPr>
        <p:txBody>
          <a:bodyPr lIns="0" tIns="0" rIns="0" bIns="0" rtlCol="0" anchor="t">
            <a:spAutoFit/>
          </a:bodyPr>
          <a:lstStyle/>
          <a:p>
            <a:pPr algn="ctr">
              <a:lnSpc>
                <a:spcPts val="3855"/>
              </a:lnSpc>
            </a:pPr>
            <a:r>
              <a:rPr lang="en-US" sz="2754" b="1">
                <a:solidFill>
                  <a:srgbClr val="E6E3E1"/>
                </a:solidFill>
                <a:latin typeface="Helvetica World Bold"/>
                <a:ea typeface="Helvetica World Bold"/>
                <a:cs typeface="Helvetica World Bold"/>
                <a:sym typeface="Helvetica World Bold"/>
              </a:rPr>
              <a:t>3</a:t>
            </a:r>
          </a:p>
        </p:txBody>
      </p:sp>
      <p:sp>
        <p:nvSpPr>
          <p:cNvPr id="18" name="TextBox 18"/>
          <p:cNvSpPr txBox="1"/>
          <p:nvPr/>
        </p:nvSpPr>
        <p:spPr>
          <a:xfrm>
            <a:off x="1923292" y="7589164"/>
            <a:ext cx="4031830" cy="266726"/>
          </a:xfrm>
          <a:prstGeom prst="rect">
            <a:avLst/>
          </a:prstGeom>
        </p:spPr>
        <p:txBody>
          <a:bodyPr lIns="0" tIns="0" rIns="0" bIns="0" rtlCol="0" anchor="t">
            <a:spAutoFit/>
          </a:bodyPr>
          <a:lstStyle/>
          <a:p>
            <a:pPr algn="l">
              <a:lnSpc>
                <a:spcPts val="2159"/>
              </a:lnSpc>
            </a:pPr>
            <a:r>
              <a:rPr lang="en-US" sz="1799">
                <a:solidFill>
                  <a:srgbClr val="222444"/>
                </a:solidFill>
                <a:latin typeface="Helvetica World"/>
                <a:ea typeface="Helvetica World"/>
                <a:cs typeface="Helvetica World"/>
                <a:sym typeface="Helvetica World"/>
              </a:rPr>
              <a:t>Frequency &amp; attention</a:t>
            </a:r>
          </a:p>
        </p:txBody>
      </p:sp>
      <p:sp>
        <p:nvSpPr>
          <p:cNvPr id="19" name="TextBox 19"/>
          <p:cNvSpPr txBox="1"/>
          <p:nvPr/>
        </p:nvSpPr>
        <p:spPr>
          <a:xfrm>
            <a:off x="1923292" y="6332791"/>
            <a:ext cx="4132383" cy="266726"/>
          </a:xfrm>
          <a:prstGeom prst="rect">
            <a:avLst/>
          </a:prstGeom>
        </p:spPr>
        <p:txBody>
          <a:bodyPr lIns="0" tIns="0" rIns="0" bIns="0" rtlCol="0" anchor="t">
            <a:spAutoFit/>
          </a:bodyPr>
          <a:lstStyle/>
          <a:p>
            <a:pPr algn="l">
              <a:lnSpc>
                <a:spcPts val="2159"/>
              </a:lnSpc>
            </a:pPr>
            <a:r>
              <a:rPr lang="en-US" sz="1799">
                <a:solidFill>
                  <a:srgbClr val="222444"/>
                </a:solidFill>
                <a:latin typeface="Helvetica World"/>
                <a:ea typeface="Helvetica World"/>
                <a:cs typeface="Helvetica World"/>
                <a:sym typeface="Helvetica World"/>
              </a:rPr>
              <a:t>Critical Raw Materials Reporting</a:t>
            </a:r>
          </a:p>
        </p:txBody>
      </p:sp>
      <p:grpSp>
        <p:nvGrpSpPr>
          <p:cNvPr id="20" name="Group 20"/>
          <p:cNvGrpSpPr/>
          <p:nvPr/>
        </p:nvGrpSpPr>
        <p:grpSpPr>
          <a:xfrm>
            <a:off x="1004826" y="7299128"/>
            <a:ext cx="580624" cy="846799"/>
            <a:chOff x="0" y="0"/>
            <a:chExt cx="211542" cy="308520"/>
          </a:xfrm>
        </p:grpSpPr>
        <p:sp>
          <p:nvSpPr>
            <p:cNvPr id="21" name="Freeform 21"/>
            <p:cNvSpPr/>
            <p:nvPr/>
          </p:nvSpPr>
          <p:spPr>
            <a:xfrm>
              <a:off x="0" y="0"/>
              <a:ext cx="211542" cy="308520"/>
            </a:xfrm>
            <a:custGeom>
              <a:avLst/>
              <a:gdLst/>
              <a:ahLst/>
              <a:cxnLst/>
              <a:rect l="l" t="t" r="r" b="b"/>
              <a:pathLst>
                <a:path w="211542" h="308520">
                  <a:moveTo>
                    <a:pt x="0" y="0"/>
                  </a:moveTo>
                  <a:lnTo>
                    <a:pt x="211542" y="0"/>
                  </a:lnTo>
                  <a:lnTo>
                    <a:pt x="211542" y="308520"/>
                  </a:lnTo>
                  <a:lnTo>
                    <a:pt x="0" y="308520"/>
                  </a:lnTo>
                  <a:close/>
                </a:path>
              </a:pathLst>
            </a:custGeom>
            <a:solidFill>
              <a:srgbClr val="E6E3E1"/>
            </a:solidFill>
          </p:spPr>
          <p:txBody>
            <a:bodyPr/>
            <a:lstStyle/>
            <a:p>
              <a:endParaRPr lang="fr-BE"/>
            </a:p>
          </p:txBody>
        </p:sp>
        <p:sp>
          <p:nvSpPr>
            <p:cNvPr id="22" name="TextBox 22"/>
            <p:cNvSpPr txBox="1"/>
            <p:nvPr/>
          </p:nvSpPr>
          <p:spPr>
            <a:xfrm>
              <a:off x="0" y="-28575"/>
              <a:ext cx="211542" cy="337095"/>
            </a:xfrm>
            <a:prstGeom prst="rect">
              <a:avLst/>
            </a:prstGeom>
          </p:spPr>
          <p:txBody>
            <a:bodyPr lIns="50800" tIns="50800" rIns="50800" bIns="50800" rtlCol="0" anchor="ctr"/>
            <a:lstStyle/>
            <a:p>
              <a:pPr algn="ctr">
                <a:lnSpc>
                  <a:spcPts val="1540"/>
                </a:lnSpc>
              </a:pPr>
              <a:endParaRPr/>
            </a:p>
          </p:txBody>
        </p:sp>
      </p:grpSp>
      <p:sp>
        <p:nvSpPr>
          <p:cNvPr id="23" name="TextBox 23"/>
          <p:cNvSpPr txBox="1"/>
          <p:nvPr/>
        </p:nvSpPr>
        <p:spPr>
          <a:xfrm>
            <a:off x="1004826" y="7461053"/>
            <a:ext cx="580624" cy="504908"/>
          </a:xfrm>
          <a:prstGeom prst="rect">
            <a:avLst/>
          </a:prstGeom>
        </p:spPr>
        <p:txBody>
          <a:bodyPr lIns="0" tIns="0" rIns="0" bIns="0" rtlCol="0" anchor="t">
            <a:spAutoFit/>
          </a:bodyPr>
          <a:lstStyle/>
          <a:p>
            <a:pPr algn="ctr">
              <a:lnSpc>
                <a:spcPts val="3855"/>
              </a:lnSpc>
            </a:pPr>
            <a:r>
              <a:rPr lang="en-US" sz="2754" b="1">
                <a:solidFill>
                  <a:srgbClr val="860A3D"/>
                </a:solidFill>
                <a:latin typeface="Helvetica World Bold"/>
                <a:ea typeface="Helvetica World Bold"/>
                <a:cs typeface="Helvetica World Bold"/>
                <a:sym typeface="Helvetica World Bold"/>
              </a:rPr>
              <a:t>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560000" cy="4673940"/>
            <a:chOff x="0" y="0"/>
            <a:chExt cx="2709333" cy="1675034"/>
          </a:xfrm>
        </p:grpSpPr>
        <p:sp>
          <p:nvSpPr>
            <p:cNvPr id="3" name="Freeform 3"/>
            <p:cNvSpPr/>
            <p:nvPr/>
          </p:nvSpPr>
          <p:spPr>
            <a:xfrm>
              <a:off x="0" y="0"/>
              <a:ext cx="2709333" cy="1675034"/>
            </a:xfrm>
            <a:custGeom>
              <a:avLst/>
              <a:gdLst/>
              <a:ahLst/>
              <a:cxnLst/>
              <a:rect l="l" t="t" r="r" b="b"/>
              <a:pathLst>
                <a:path w="2709333" h="1675034">
                  <a:moveTo>
                    <a:pt x="0" y="0"/>
                  </a:moveTo>
                  <a:lnTo>
                    <a:pt x="2709333" y="0"/>
                  </a:lnTo>
                  <a:lnTo>
                    <a:pt x="2709333" y="1675034"/>
                  </a:lnTo>
                  <a:lnTo>
                    <a:pt x="0" y="1675034"/>
                  </a:lnTo>
                  <a:close/>
                </a:path>
              </a:pathLst>
            </a:custGeom>
            <a:solidFill>
              <a:srgbClr val="860A3D"/>
            </a:solidFill>
          </p:spPr>
          <p:txBody>
            <a:bodyPr/>
            <a:lstStyle/>
            <a:p>
              <a:endParaRPr lang="fr-BE"/>
            </a:p>
          </p:txBody>
        </p:sp>
        <p:sp>
          <p:nvSpPr>
            <p:cNvPr id="4" name="TextBox 4"/>
            <p:cNvSpPr txBox="1"/>
            <p:nvPr/>
          </p:nvSpPr>
          <p:spPr>
            <a:xfrm>
              <a:off x="0" y="-28575"/>
              <a:ext cx="2709333" cy="1703609"/>
            </a:xfrm>
            <a:prstGeom prst="rect">
              <a:avLst/>
            </a:prstGeom>
          </p:spPr>
          <p:txBody>
            <a:bodyPr lIns="50800" tIns="50800" rIns="50800" bIns="50800" rtlCol="0" anchor="ctr"/>
            <a:lstStyle/>
            <a:p>
              <a:pPr algn="ctr">
                <a:lnSpc>
                  <a:spcPts val="1960"/>
                </a:lnSpc>
                <a:spcBef>
                  <a:spcPct val="0"/>
                </a:spcBef>
              </a:pPr>
              <a:endParaRPr/>
            </a:p>
          </p:txBody>
        </p:sp>
      </p:grpSp>
      <p:grpSp>
        <p:nvGrpSpPr>
          <p:cNvPr id="5" name="Group 5"/>
          <p:cNvGrpSpPr/>
          <p:nvPr/>
        </p:nvGrpSpPr>
        <p:grpSpPr>
          <a:xfrm>
            <a:off x="5523656" y="3374162"/>
            <a:ext cx="1280344" cy="2455554"/>
            <a:chOff x="0" y="0"/>
            <a:chExt cx="458847" cy="880015"/>
          </a:xfrm>
        </p:grpSpPr>
        <p:sp>
          <p:nvSpPr>
            <p:cNvPr id="6" name="Freeform 6"/>
            <p:cNvSpPr/>
            <p:nvPr/>
          </p:nvSpPr>
          <p:spPr>
            <a:xfrm>
              <a:off x="0" y="0"/>
              <a:ext cx="458847" cy="880015"/>
            </a:xfrm>
            <a:custGeom>
              <a:avLst/>
              <a:gdLst/>
              <a:ahLst/>
              <a:cxnLst/>
              <a:rect l="l" t="t" r="r" b="b"/>
              <a:pathLst>
                <a:path w="458847" h="880015">
                  <a:moveTo>
                    <a:pt x="0" y="0"/>
                  </a:moveTo>
                  <a:lnTo>
                    <a:pt x="458847" y="0"/>
                  </a:lnTo>
                  <a:lnTo>
                    <a:pt x="458847" y="880015"/>
                  </a:lnTo>
                  <a:lnTo>
                    <a:pt x="0" y="880015"/>
                  </a:lnTo>
                  <a:close/>
                </a:path>
              </a:pathLst>
            </a:custGeom>
            <a:solidFill>
              <a:srgbClr val="E6E3E1"/>
            </a:solidFill>
          </p:spPr>
          <p:txBody>
            <a:bodyPr/>
            <a:lstStyle/>
            <a:p>
              <a:endParaRPr lang="fr-BE"/>
            </a:p>
          </p:txBody>
        </p:sp>
        <p:sp>
          <p:nvSpPr>
            <p:cNvPr id="7" name="TextBox 7"/>
            <p:cNvSpPr txBox="1"/>
            <p:nvPr/>
          </p:nvSpPr>
          <p:spPr>
            <a:xfrm>
              <a:off x="0" y="-19050"/>
              <a:ext cx="458847" cy="899065"/>
            </a:xfrm>
            <a:prstGeom prst="rect">
              <a:avLst/>
            </a:prstGeom>
          </p:spPr>
          <p:txBody>
            <a:bodyPr lIns="50800" tIns="50800" rIns="50800" bIns="50800" rtlCol="0" anchor="ctr"/>
            <a:lstStyle/>
            <a:p>
              <a:pPr algn="ctr">
                <a:lnSpc>
                  <a:spcPts val="1703"/>
                </a:lnSpc>
              </a:pPr>
              <a:endParaRPr/>
            </a:p>
          </p:txBody>
        </p:sp>
      </p:grpSp>
      <p:grpSp>
        <p:nvGrpSpPr>
          <p:cNvPr id="8" name="Group 8"/>
          <p:cNvGrpSpPr/>
          <p:nvPr/>
        </p:nvGrpSpPr>
        <p:grpSpPr>
          <a:xfrm>
            <a:off x="0" y="1055142"/>
            <a:ext cx="6163828" cy="3618798"/>
            <a:chOff x="0" y="0"/>
            <a:chExt cx="8218437" cy="4825064"/>
          </a:xfrm>
        </p:grpSpPr>
        <p:pic>
          <p:nvPicPr>
            <p:cNvPr id="9" name="Picture 9"/>
            <p:cNvPicPr>
              <a:picLocks noChangeAspect="1"/>
            </p:cNvPicPr>
            <p:nvPr/>
          </p:nvPicPr>
          <p:blipFill>
            <a:blip r:embed="rId2"/>
            <a:srcRect l="17065" t="21008" r="4770" b="10113"/>
            <a:stretch>
              <a:fillRect/>
            </a:stretch>
          </p:blipFill>
          <p:spPr>
            <a:xfrm>
              <a:off x="0" y="0"/>
              <a:ext cx="8218437" cy="4825064"/>
            </a:xfrm>
            <a:prstGeom prst="rect">
              <a:avLst/>
            </a:prstGeom>
          </p:spPr>
        </p:pic>
      </p:grpSp>
      <p:sp>
        <p:nvSpPr>
          <p:cNvPr id="10" name="AutoShape 10"/>
          <p:cNvSpPr/>
          <p:nvPr/>
        </p:nvSpPr>
        <p:spPr>
          <a:xfrm>
            <a:off x="756000" y="9931237"/>
            <a:ext cx="6048000" cy="0"/>
          </a:xfrm>
          <a:prstGeom prst="line">
            <a:avLst/>
          </a:prstGeom>
          <a:ln w="9525" cap="flat">
            <a:solidFill>
              <a:srgbClr val="1D3A72"/>
            </a:solidFill>
            <a:prstDash val="solid"/>
            <a:headEnd type="none" w="sm" len="sm"/>
            <a:tailEnd type="none" w="sm" len="sm"/>
          </a:ln>
        </p:spPr>
        <p:txBody>
          <a:bodyPr/>
          <a:lstStyle/>
          <a:p>
            <a:endParaRPr lang="fr-BE"/>
          </a:p>
        </p:txBody>
      </p:sp>
      <p:sp>
        <p:nvSpPr>
          <p:cNvPr id="11" name="TextBox 11"/>
          <p:cNvSpPr txBox="1"/>
          <p:nvPr/>
        </p:nvSpPr>
        <p:spPr>
          <a:xfrm>
            <a:off x="756000" y="5760939"/>
            <a:ext cx="3900511" cy="1063871"/>
          </a:xfrm>
          <a:prstGeom prst="rect">
            <a:avLst/>
          </a:prstGeom>
        </p:spPr>
        <p:txBody>
          <a:bodyPr lIns="0" tIns="0" rIns="0" bIns="0" rtlCol="0" anchor="t">
            <a:spAutoFit/>
          </a:bodyPr>
          <a:lstStyle/>
          <a:p>
            <a:pPr algn="l">
              <a:lnSpc>
                <a:spcPts val="8036"/>
              </a:lnSpc>
              <a:spcBef>
                <a:spcPct val="0"/>
              </a:spcBef>
            </a:pPr>
            <a:r>
              <a:rPr lang="en-US" sz="5740" b="1" spc="-304">
                <a:solidFill>
                  <a:srgbClr val="1D3A72"/>
                </a:solidFill>
                <a:latin typeface="Helvetica World Bold"/>
                <a:ea typeface="Helvetica World Bold"/>
                <a:cs typeface="Helvetica World Bold"/>
                <a:sym typeface="Helvetica World Bold"/>
              </a:rPr>
              <a:t>Introduction</a:t>
            </a:r>
          </a:p>
        </p:txBody>
      </p:sp>
      <p:sp>
        <p:nvSpPr>
          <p:cNvPr id="12" name="TextBox 12"/>
          <p:cNvSpPr txBox="1"/>
          <p:nvPr/>
        </p:nvSpPr>
        <p:spPr>
          <a:xfrm>
            <a:off x="756000" y="7344830"/>
            <a:ext cx="5835271" cy="1026665"/>
          </a:xfrm>
          <a:prstGeom prst="rect">
            <a:avLst/>
          </a:prstGeom>
        </p:spPr>
        <p:txBody>
          <a:bodyPr lIns="0" tIns="0" rIns="0" bIns="0" rtlCol="0" anchor="t">
            <a:spAutoFit/>
          </a:bodyPr>
          <a:lstStyle/>
          <a:p>
            <a:pPr algn="l">
              <a:lnSpc>
                <a:spcPts val="1680"/>
              </a:lnSpc>
            </a:pPr>
            <a:r>
              <a:rPr lang="en-US" sz="1200">
                <a:solidFill>
                  <a:srgbClr val="222444"/>
                </a:solidFill>
                <a:latin typeface="Helvetica World"/>
                <a:ea typeface="Helvetica World"/>
                <a:cs typeface="Helvetica World"/>
                <a:sym typeface="Helvetica World"/>
              </a:rPr>
              <a:t>C-MAC Electromag expects of itself and its suppliers that all products supplied by C-MAC Electromag shall be free from conflict minerals originating from entities financing, directly or indirectly, conflicts in the Democratic Republic of Congo or neighbouring countries, as well as any mining activity located in conflict or high-risk areas.</a:t>
            </a:r>
          </a:p>
          <a:p>
            <a:pPr algn="l">
              <a:lnSpc>
                <a:spcPts val="1680"/>
              </a:lnSpc>
              <a:spcBef>
                <a:spcPct val="0"/>
              </a:spcBef>
            </a:pPr>
            <a:endParaRPr lang="en-US" sz="1200">
              <a:solidFill>
                <a:srgbClr val="222444"/>
              </a:solidFill>
              <a:latin typeface="Helvetica World"/>
              <a:ea typeface="Helvetica World"/>
              <a:cs typeface="Helvetica World"/>
              <a:sym typeface="Helvetica World"/>
            </a:endParaRPr>
          </a:p>
        </p:txBody>
      </p:sp>
      <p:sp>
        <p:nvSpPr>
          <p:cNvPr id="13" name="TextBox 13"/>
          <p:cNvSpPr txBox="1"/>
          <p:nvPr/>
        </p:nvSpPr>
        <p:spPr>
          <a:xfrm>
            <a:off x="756000" y="10040628"/>
            <a:ext cx="1866594" cy="174624"/>
          </a:xfrm>
          <a:prstGeom prst="rect">
            <a:avLst/>
          </a:prstGeom>
        </p:spPr>
        <p:txBody>
          <a:bodyPr lIns="0" tIns="0" rIns="0" bIns="0" rtlCol="0" anchor="t">
            <a:spAutoFit/>
          </a:bodyPr>
          <a:lstStyle/>
          <a:p>
            <a:pPr algn="l">
              <a:lnSpc>
                <a:spcPts val="1400"/>
              </a:lnSpc>
            </a:pPr>
            <a:r>
              <a:rPr lang="en-US" sz="1000">
                <a:solidFill>
                  <a:srgbClr val="2B2B2B"/>
                </a:solidFill>
                <a:latin typeface="Helvetica World"/>
                <a:ea typeface="Helvetica World"/>
                <a:cs typeface="Helvetica World"/>
                <a:sym typeface="Helvetica World"/>
              </a:rPr>
              <a:t>C-MAC Electronics Solutions</a:t>
            </a:r>
          </a:p>
        </p:txBody>
      </p:sp>
      <p:sp>
        <p:nvSpPr>
          <p:cNvPr id="14" name="TextBox 14"/>
          <p:cNvSpPr txBox="1"/>
          <p:nvPr/>
        </p:nvSpPr>
        <p:spPr>
          <a:xfrm>
            <a:off x="4937406" y="10040628"/>
            <a:ext cx="1866594" cy="174624"/>
          </a:xfrm>
          <a:prstGeom prst="rect">
            <a:avLst/>
          </a:prstGeom>
        </p:spPr>
        <p:txBody>
          <a:bodyPr lIns="0" tIns="0" rIns="0" bIns="0" rtlCol="0" anchor="t">
            <a:spAutoFit/>
          </a:bodyPr>
          <a:lstStyle/>
          <a:p>
            <a:pPr algn="r">
              <a:lnSpc>
                <a:spcPts val="1400"/>
              </a:lnSpc>
            </a:pPr>
            <a:r>
              <a:rPr lang="en-US" sz="1000">
                <a:solidFill>
                  <a:srgbClr val="2B2B2B"/>
                </a:solidFill>
                <a:latin typeface="Helvetica World"/>
                <a:ea typeface="Helvetica World"/>
                <a:cs typeface="Helvetica World"/>
                <a:sym typeface="Helvetica World"/>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843769"/>
          </a:xfrm>
          <a:custGeom>
            <a:avLst/>
            <a:gdLst/>
            <a:ahLst/>
            <a:cxnLst/>
            <a:rect l="l" t="t" r="r" b="b"/>
            <a:pathLst>
              <a:path w="7560000" h="1843769">
                <a:moveTo>
                  <a:pt x="0" y="0"/>
                </a:moveTo>
                <a:lnTo>
                  <a:pt x="7560000" y="0"/>
                </a:lnTo>
                <a:lnTo>
                  <a:pt x="7560000" y="1843769"/>
                </a:lnTo>
                <a:lnTo>
                  <a:pt x="0" y="1843769"/>
                </a:lnTo>
                <a:lnTo>
                  <a:pt x="0" y="0"/>
                </a:lnTo>
                <a:close/>
              </a:path>
            </a:pathLst>
          </a:custGeom>
          <a:blipFill>
            <a:blip r:embed="rId2"/>
            <a:stretch>
              <a:fillRect l="-22830" r="-22830" b="-224507"/>
            </a:stretch>
          </a:blipFill>
        </p:spPr>
        <p:txBody>
          <a:bodyPr/>
          <a:lstStyle/>
          <a:p>
            <a:endParaRPr lang="fr-BE"/>
          </a:p>
        </p:txBody>
      </p:sp>
      <p:sp>
        <p:nvSpPr>
          <p:cNvPr id="3" name="AutoShape 3"/>
          <p:cNvSpPr/>
          <p:nvPr/>
        </p:nvSpPr>
        <p:spPr>
          <a:xfrm>
            <a:off x="756000" y="9931237"/>
            <a:ext cx="6048000" cy="0"/>
          </a:xfrm>
          <a:prstGeom prst="line">
            <a:avLst/>
          </a:prstGeom>
          <a:ln w="9525" cap="flat">
            <a:solidFill>
              <a:srgbClr val="1D3A72"/>
            </a:solidFill>
            <a:prstDash val="solid"/>
            <a:headEnd type="none" w="sm" len="sm"/>
            <a:tailEnd type="none" w="sm" len="sm"/>
          </a:ln>
        </p:spPr>
        <p:txBody>
          <a:bodyPr/>
          <a:lstStyle/>
          <a:p>
            <a:endParaRPr lang="fr-BE"/>
          </a:p>
        </p:txBody>
      </p:sp>
      <p:sp>
        <p:nvSpPr>
          <p:cNvPr id="4" name="Freeform 4"/>
          <p:cNvSpPr/>
          <p:nvPr/>
        </p:nvSpPr>
        <p:spPr>
          <a:xfrm>
            <a:off x="0" y="-2136385"/>
            <a:ext cx="7560000" cy="4109572"/>
          </a:xfrm>
          <a:custGeom>
            <a:avLst/>
            <a:gdLst/>
            <a:ahLst/>
            <a:cxnLst/>
            <a:rect l="l" t="t" r="r" b="b"/>
            <a:pathLst>
              <a:path w="7560000" h="4109572">
                <a:moveTo>
                  <a:pt x="0" y="0"/>
                </a:moveTo>
                <a:lnTo>
                  <a:pt x="7560000" y="0"/>
                </a:lnTo>
                <a:lnTo>
                  <a:pt x="7560000" y="4109572"/>
                </a:lnTo>
                <a:lnTo>
                  <a:pt x="0" y="4109572"/>
                </a:lnTo>
                <a:lnTo>
                  <a:pt x="0" y="0"/>
                </a:lnTo>
                <a:close/>
              </a:path>
            </a:pathLst>
          </a:custGeom>
          <a:blipFill>
            <a:blip r:embed="rId3"/>
            <a:stretch>
              <a:fillRect b="-15205"/>
            </a:stretch>
          </a:blipFill>
        </p:spPr>
        <p:txBody>
          <a:bodyPr/>
          <a:lstStyle/>
          <a:p>
            <a:endParaRPr lang="fr-BE"/>
          </a:p>
        </p:txBody>
      </p:sp>
      <p:sp>
        <p:nvSpPr>
          <p:cNvPr id="5" name="TextBox 5"/>
          <p:cNvSpPr txBox="1"/>
          <p:nvPr/>
        </p:nvSpPr>
        <p:spPr>
          <a:xfrm>
            <a:off x="641605" y="3828099"/>
            <a:ext cx="6407524" cy="817142"/>
          </a:xfrm>
          <a:prstGeom prst="rect">
            <a:avLst/>
          </a:prstGeom>
        </p:spPr>
        <p:txBody>
          <a:bodyPr lIns="0" tIns="0" rIns="0" bIns="0" rtlCol="0" anchor="t">
            <a:spAutoFit/>
          </a:bodyPr>
          <a:lstStyle/>
          <a:p>
            <a:pPr algn="l">
              <a:lnSpc>
                <a:spcPts val="1679"/>
              </a:lnSpc>
              <a:spcBef>
                <a:spcPct val="0"/>
              </a:spcBef>
            </a:pPr>
            <a:r>
              <a:rPr lang="en-US" sz="1200">
                <a:solidFill>
                  <a:srgbClr val="222444"/>
                </a:solidFill>
                <a:latin typeface="Helvetica World"/>
                <a:ea typeface="Helvetica World"/>
                <a:cs typeface="Helvetica World"/>
                <a:sym typeface="Helvetica World"/>
              </a:rPr>
              <a:t>The</a:t>
            </a:r>
            <a:r>
              <a:rPr lang="en-US" sz="1200" u="none" strike="noStrike">
                <a:solidFill>
                  <a:srgbClr val="222444"/>
                </a:solidFill>
                <a:latin typeface="Helvetica World"/>
                <a:ea typeface="Helvetica World"/>
                <a:cs typeface="Helvetica World"/>
                <a:sym typeface="Helvetica World"/>
              </a:rPr>
              <a:t> term “conflict minerals” is defined as gold, tantalum, tin, tungsten, cobalt, and mica</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and any other mineral or its derivatives. These are raw materials that come from areas</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affected by conflict and can be used to finance armed groups, fuel forced labor, and support</a:t>
            </a:r>
          </a:p>
          <a:p>
            <a:pPr algn="l">
              <a:lnSpc>
                <a:spcPts val="1679"/>
              </a:lnSpc>
            </a:pPr>
            <a:r>
              <a:rPr lang="en-US" sz="1200" u="none" strike="noStrike">
                <a:solidFill>
                  <a:srgbClr val="222444"/>
                </a:solidFill>
                <a:latin typeface="Helvetica World"/>
                <a:ea typeface="Helvetica World"/>
                <a:cs typeface="Helvetica World"/>
                <a:sym typeface="Helvetica World"/>
              </a:rPr>
              <a:t>human rights abuses and corruption.</a:t>
            </a:r>
          </a:p>
        </p:txBody>
      </p:sp>
      <p:sp>
        <p:nvSpPr>
          <p:cNvPr id="6" name="TextBox 6"/>
          <p:cNvSpPr txBox="1"/>
          <p:nvPr/>
        </p:nvSpPr>
        <p:spPr>
          <a:xfrm>
            <a:off x="756000" y="10040628"/>
            <a:ext cx="1866594" cy="174624"/>
          </a:xfrm>
          <a:prstGeom prst="rect">
            <a:avLst/>
          </a:prstGeom>
        </p:spPr>
        <p:txBody>
          <a:bodyPr lIns="0" tIns="0" rIns="0" bIns="0" rtlCol="0" anchor="t">
            <a:spAutoFit/>
          </a:bodyPr>
          <a:lstStyle/>
          <a:p>
            <a:pPr algn="l">
              <a:lnSpc>
                <a:spcPts val="1400"/>
              </a:lnSpc>
            </a:pPr>
            <a:r>
              <a:rPr lang="en-US" sz="1000">
                <a:solidFill>
                  <a:srgbClr val="2B2B2B"/>
                </a:solidFill>
                <a:latin typeface="Helvetica World"/>
                <a:ea typeface="Helvetica World"/>
                <a:cs typeface="Helvetica World"/>
                <a:sym typeface="Helvetica World"/>
              </a:rPr>
              <a:t>C-MAC Electronics Solutions</a:t>
            </a:r>
          </a:p>
        </p:txBody>
      </p:sp>
      <p:sp>
        <p:nvSpPr>
          <p:cNvPr id="7" name="TextBox 7"/>
          <p:cNvSpPr txBox="1"/>
          <p:nvPr/>
        </p:nvSpPr>
        <p:spPr>
          <a:xfrm>
            <a:off x="4937406" y="10040628"/>
            <a:ext cx="1866594" cy="174597"/>
          </a:xfrm>
          <a:prstGeom prst="rect">
            <a:avLst/>
          </a:prstGeom>
        </p:spPr>
        <p:txBody>
          <a:bodyPr lIns="0" tIns="0" rIns="0" bIns="0" rtlCol="0" anchor="t">
            <a:spAutoFit/>
          </a:bodyPr>
          <a:lstStyle/>
          <a:p>
            <a:pPr algn="r">
              <a:lnSpc>
                <a:spcPts val="1400"/>
              </a:lnSpc>
            </a:pPr>
            <a:r>
              <a:rPr lang="en-US" sz="1000">
                <a:solidFill>
                  <a:srgbClr val="2B2B2B"/>
                </a:solidFill>
                <a:latin typeface="Helvetica World"/>
                <a:ea typeface="Helvetica World"/>
                <a:cs typeface="Helvetica World"/>
                <a:sym typeface="Helvetica World"/>
              </a:rPr>
              <a:t>02</a:t>
            </a:r>
          </a:p>
        </p:txBody>
      </p:sp>
      <p:sp>
        <p:nvSpPr>
          <p:cNvPr id="8" name="TextBox 8"/>
          <p:cNvSpPr txBox="1"/>
          <p:nvPr/>
        </p:nvSpPr>
        <p:spPr>
          <a:xfrm>
            <a:off x="641605" y="2405212"/>
            <a:ext cx="5491841" cy="1299062"/>
          </a:xfrm>
          <a:prstGeom prst="rect">
            <a:avLst/>
          </a:prstGeom>
        </p:spPr>
        <p:txBody>
          <a:bodyPr lIns="0" tIns="0" rIns="0" bIns="0" rtlCol="0" anchor="t">
            <a:spAutoFit/>
          </a:bodyPr>
          <a:lstStyle/>
          <a:p>
            <a:pPr algn="l">
              <a:lnSpc>
                <a:spcPts val="3080"/>
              </a:lnSpc>
            </a:pPr>
            <a:r>
              <a:rPr lang="en-US" sz="3500" b="1" spc="-185">
                <a:solidFill>
                  <a:srgbClr val="1D3A72"/>
                </a:solidFill>
                <a:latin typeface="Helvetica World Bold"/>
                <a:ea typeface="Helvetica World Bold"/>
                <a:cs typeface="Helvetica World Bold"/>
                <a:sym typeface="Helvetica World Bold"/>
              </a:rPr>
              <a:t>Conflict Minerals </a:t>
            </a:r>
          </a:p>
          <a:p>
            <a:pPr marL="0" lvl="0" indent="0" algn="l">
              <a:lnSpc>
                <a:spcPts val="3080"/>
              </a:lnSpc>
            </a:pPr>
            <a:r>
              <a:rPr lang="en-US" sz="3500" b="1" spc="-185">
                <a:solidFill>
                  <a:srgbClr val="1D3A72"/>
                </a:solidFill>
                <a:latin typeface="Helvetica World Bold"/>
                <a:ea typeface="Helvetica World Bold"/>
                <a:cs typeface="Helvetica World Bold"/>
                <a:sym typeface="Helvetica World Bold"/>
              </a:rPr>
              <a:t>Reporting</a:t>
            </a:r>
          </a:p>
          <a:p>
            <a:pPr marL="0" lvl="0" indent="0" algn="l">
              <a:lnSpc>
                <a:spcPts val="3080"/>
              </a:lnSpc>
            </a:pPr>
            <a:endParaRPr lang="en-US" sz="3500" b="1" spc="-185">
              <a:solidFill>
                <a:srgbClr val="1D3A72"/>
              </a:solidFill>
              <a:latin typeface="Helvetica World Bold"/>
              <a:ea typeface="Helvetica World Bold"/>
              <a:cs typeface="Helvetica World Bold"/>
              <a:sym typeface="Helvetica World Bold"/>
            </a:endParaRPr>
          </a:p>
        </p:txBody>
      </p:sp>
      <p:sp>
        <p:nvSpPr>
          <p:cNvPr id="9" name="TextBox 9"/>
          <p:cNvSpPr txBox="1"/>
          <p:nvPr/>
        </p:nvSpPr>
        <p:spPr>
          <a:xfrm>
            <a:off x="756000" y="3394175"/>
            <a:ext cx="5205995" cy="240929"/>
          </a:xfrm>
          <a:prstGeom prst="rect">
            <a:avLst/>
          </a:prstGeom>
        </p:spPr>
        <p:txBody>
          <a:bodyPr lIns="0" tIns="0" rIns="0" bIns="0" rtlCol="0" anchor="t">
            <a:spAutoFit/>
          </a:bodyPr>
          <a:lstStyle/>
          <a:p>
            <a:pPr marL="0" lvl="0" indent="0" algn="l">
              <a:lnSpc>
                <a:spcPts val="1584"/>
              </a:lnSpc>
            </a:pPr>
            <a:r>
              <a:rPr lang="en-US" sz="1800" b="1" spc="-95">
                <a:solidFill>
                  <a:srgbClr val="000000"/>
                </a:solidFill>
                <a:latin typeface="Helvetica World Bold"/>
                <a:ea typeface="Helvetica World Bold"/>
                <a:cs typeface="Helvetica World Bold"/>
                <a:sym typeface="Helvetica World Bold"/>
              </a:rPr>
              <a:t>What are Conflict Minerals?</a:t>
            </a:r>
          </a:p>
        </p:txBody>
      </p:sp>
      <p:grpSp>
        <p:nvGrpSpPr>
          <p:cNvPr id="10" name="Group 10"/>
          <p:cNvGrpSpPr/>
          <p:nvPr/>
        </p:nvGrpSpPr>
        <p:grpSpPr>
          <a:xfrm>
            <a:off x="641605" y="8258390"/>
            <a:ext cx="2928926" cy="704708"/>
            <a:chOff x="0" y="0"/>
            <a:chExt cx="1049661" cy="252551"/>
          </a:xfrm>
        </p:grpSpPr>
        <p:sp>
          <p:nvSpPr>
            <p:cNvPr id="11" name="Freeform 11"/>
            <p:cNvSpPr/>
            <p:nvPr/>
          </p:nvSpPr>
          <p:spPr>
            <a:xfrm>
              <a:off x="0" y="0"/>
              <a:ext cx="1049661" cy="252551"/>
            </a:xfrm>
            <a:custGeom>
              <a:avLst/>
              <a:gdLst/>
              <a:ahLst/>
              <a:cxnLst/>
              <a:rect l="l" t="t" r="r" b="b"/>
              <a:pathLst>
                <a:path w="1049661" h="252551">
                  <a:moveTo>
                    <a:pt x="0" y="0"/>
                  </a:moveTo>
                  <a:lnTo>
                    <a:pt x="1049661" y="0"/>
                  </a:lnTo>
                  <a:lnTo>
                    <a:pt x="1049661" y="252551"/>
                  </a:lnTo>
                  <a:lnTo>
                    <a:pt x="0" y="252551"/>
                  </a:lnTo>
                  <a:close/>
                </a:path>
              </a:pathLst>
            </a:custGeom>
            <a:solidFill>
              <a:srgbClr val="000000">
                <a:alpha val="0"/>
              </a:srgbClr>
            </a:solidFill>
            <a:ln w="19050" cap="sq">
              <a:solidFill>
                <a:srgbClr val="860A3D"/>
              </a:solidFill>
              <a:prstDash val="solid"/>
              <a:miter/>
            </a:ln>
          </p:spPr>
          <p:txBody>
            <a:bodyPr/>
            <a:lstStyle/>
            <a:p>
              <a:endParaRPr lang="fr-BE"/>
            </a:p>
          </p:txBody>
        </p:sp>
        <p:sp>
          <p:nvSpPr>
            <p:cNvPr id="12" name="TextBox 12"/>
            <p:cNvSpPr txBox="1"/>
            <p:nvPr/>
          </p:nvSpPr>
          <p:spPr>
            <a:xfrm>
              <a:off x="0" y="-28575"/>
              <a:ext cx="1049661" cy="281126"/>
            </a:xfrm>
            <a:prstGeom prst="rect">
              <a:avLst/>
            </a:prstGeom>
          </p:spPr>
          <p:txBody>
            <a:bodyPr lIns="50800" tIns="50800" rIns="50800" bIns="50800" rtlCol="0" anchor="ctr"/>
            <a:lstStyle/>
            <a:p>
              <a:pPr algn="ctr">
                <a:lnSpc>
                  <a:spcPts val="1400"/>
                </a:lnSpc>
              </a:pPr>
              <a:r>
                <a:rPr lang="en-US" sz="1000" u="sng">
                  <a:solidFill>
                    <a:srgbClr val="000000"/>
                  </a:solidFill>
                  <a:latin typeface="Helvetica World"/>
                  <a:ea typeface="Helvetica World"/>
                  <a:cs typeface="Helvetica World"/>
                  <a:sym typeface="Helvetica World"/>
                  <a:hlinkClick r:id="rId4" tooltip="https://www.responsiblemineralsinitiative.org/reporting-templates/cmrt/"/>
                </a:rPr>
                <a:t>CMRT Completion Guideline &amp; Template</a:t>
              </a:r>
            </a:p>
          </p:txBody>
        </p:sp>
      </p:grpSp>
      <p:sp>
        <p:nvSpPr>
          <p:cNvPr id="13" name="TextBox 13"/>
          <p:cNvSpPr txBox="1"/>
          <p:nvPr/>
        </p:nvSpPr>
        <p:spPr>
          <a:xfrm>
            <a:off x="756000" y="5056093"/>
            <a:ext cx="5205995" cy="240929"/>
          </a:xfrm>
          <a:prstGeom prst="rect">
            <a:avLst/>
          </a:prstGeom>
        </p:spPr>
        <p:txBody>
          <a:bodyPr lIns="0" tIns="0" rIns="0" bIns="0" rtlCol="0" anchor="t">
            <a:spAutoFit/>
          </a:bodyPr>
          <a:lstStyle/>
          <a:p>
            <a:pPr marL="0" lvl="0" indent="0" algn="l">
              <a:lnSpc>
                <a:spcPts val="1584"/>
              </a:lnSpc>
            </a:pPr>
            <a:r>
              <a:rPr lang="en-US" sz="1800" b="1" spc="-95">
                <a:solidFill>
                  <a:srgbClr val="000000"/>
                </a:solidFill>
                <a:latin typeface="Helvetica World Bold"/>
                <a:ea typeface="Helvetica World Bold"/>
                <a:cs typeface="Helvetica World Bold"/>
                <a:sym typeface="Helvetica World Bold"/>
              </a:rPr>
              <a:t>Which reporting templates to use?</a:t>
            </a:r>
          </a:p>
        </p:txBody>
      </p:sp>
      <p:sp>
        <p:nvSpPr>
          <p:cNvPr id="14" name="TextBox 14"/>
          <p:cNvSpPr txBox="1"/>
          <p:nvPr/>
        </p:nvSpPr>
        <p:spPr>
          <a:xfrm>
            <a:off x="641605" y="5597059"/>
            <a:ext cx="6407524" cy="1655238"/>
          </a:xfrm>
          <a:prstGeom prst="rect">
            <a:avLst/>
          </a:prstGeom>
        </p:spPr>
        <p:txBody>
          <a:bodyPr lIns="0" tIns="0" rIns="0" bIns="0" rtlCol="0" anchor="t">
            <a:spAutoFit/>
          </a:bodyPr>
          <a:lstStyle/>
          <a:p>
            <a:pPr algn="l">
              <a:lnSpc>
                <a:spcPts val="1679"/>
              </a:lnSpc>
              <a:spcBef>
                <a:spcPct val="0"/>
              </a:spcBef>
            </a:pPr>
            <a:r>
              <a:rPr lang="en-US" sz="1200">
                <a:solidFill>
                  <a:srgbClr val="222444"/>
                </a:solidFill>
                <a:latin typeface="Helvetica World"/>
                <a:ea typeface="Helvetica World"/>
                <a:cs typeface="Helvetica World"/>
                <a:sym typeface="Helvetica World"/>
              </a:rPr>
              <a:t>3TG (Tin, Tantalum, Tungsten</a:t>
            </a:r>
            <a:r>
              <a:rPr lang="en-US" sz="1200" u="none" strike="noStrike">
                <a:solidFill>
                  <a:srgbClr val="222444"/>
                </a:solidFill>
                <a:latin typeface="Helvetica World"/>
                <a:ea typeface="Helvetica World"/>
                <a:cs typeface="Helvetica World"/>
                <a:sym typeface="Helvetica World"/>
              </a:rPr>
              <a:t> and Gold) - The Conflict Minerals Reporting Template (CMRT)</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is a free, standardized reporting template developed by the Responsible Minerals Initiative</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(RMI) that facilitates the transfer of information through the supply chain regarding mineral</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country of origin and the smelters and refiners being utilized.</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Cobalt, Mica, Copper, Graphite, Lithium, Nickel - The Extended Minerals Reporting</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Template (EMRT) is a free, standardized reporting template developed by the Responsible</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Minerals Initiative to identify pinch points and collect due diligence information in the</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cobalt and mica supply chains.</a:t>
            </a:r>
          </a:p>
        </p:txBody>
      </p:sp>
      <p:sp>
        <p:nvSpPr>
          <p:cNvPr id="15" name="TextBox 15"/>
          <p:cNvSpPr txBox="1"/>
          <p:nvPr/>
        </p:nvSpPr>
        <p:spPr>
          <a:xfrm>
            <a:off x="756000" y="7619010"/>
            <a:ext cx="5205995" cy="240929"/>
          </a:xfrm>
          <a:prstGeom prst="rect">
            <a:avLst/>
          </a:prstGeom>
        </p:spPr>
        <p:txBody>
          <a:bodyPr lIns="0" tIns="0" rIns="0" bIns="0" rtlCol="0" anchor="t">
            <a:spAutoFit/>
          </a:bodyPr>
          <a:lstStyle/>
          <a:p>
            <a:pPr marL="0" lvl="0" indent="0" algn="l">
              <a:lnSpc>
                <a:spcPts val="1584"/>
              </a:lnSpc>
            </a:pPr>
            <a:r>
              <a:rPr lang="en-US" sz="1800" b="1" spc="-95">
                <a:solidFill>
                  <a:srgbClr val="000000"/>
                </a:solidFill>
                <a:latin typeface="Helvetica World Bold"/>
                <a:ea typeface="Helvetica World Bold"/>
                <a:cs typeface="Helvetica World Bold"/>
                <a:sym typeface="Helvetica World Bold"/>
              </a:rPr>
              <a:t>Need help filing in the reporting template?</a:t>
            </a:r>
          </a:p>
        </p:txBody>
      </p:sp>
      <p:grpSp>
        <p:nvGrpSpPr>
          <p:cNvPr id="16" name="Group 16"/>
          <p:cNvGrpSpPr/>
          <p:nvPr/>
        </p:nvGrpSpPr>
        <p:grpSpPr>
          <a:xfrm>
            <a:off x="3945032" y="8258390"/>
            <a:ext cx="2858968" cy="704708"/>
            <a:chOff x="0" y="0"/>
            <a:chExt cx="1024590" cy="252551"/>
          </a:xfrm>
        </p:grpSpPr>
        <p:sp>
          <p:nvSpPr>
            <p:cNvPr id="17" name="Freeform 17"/>
            <p:cNvSpPr/>
            <p:nvPr/>
          </p:nvSpPr>
          <p:spPr>
            <a:xfrm>
              <a:off x="0" y="0"/>
              <a:ext cx="1024590" cy="252551"/>
            </a:xfrm>
            <a:custGeom>
              <a:avLst/>
              <a:gdLst/>
              <a:ahLst/>
              <a:cxnLst/>
              <a:rect l="l" t="t" r="r" b="b"/>
              <a:pathLst>
                <a:path w="1024590" h="252551">
                  <a:moveTo>
                    <a:pt x="0" y="0"/>
                  </a:moveTo>
                  <a:lnTo>
                    <a:pt x="1024590" y="0"/>
                  </a:lnTo>
                  <a:lnTo>
                    <a:pt x="1024590" y="252551"/>
                  </a:lnTo>
                  <a:lnTo>
                    <a:pt x="0" y="252551"/>
                  </a:lnTo>
                  <a:close/>
                </a:path>
              </a:pathLst>
            </a:custGeom>
            <a:solidFill>
              <a:srgbClr val="000000">
                <a:alpha val="0"/>
              </a:srgbClr>
            </a:solidFill>
            <a:ln w="19050" cap="sq">
              <a:solidFill>
                <a:srgbClr val="860A3D"/>
              </a:solidFill>
              <a:prstDash val="solid"/>
              <a:miter/>
            </a:ln>
          </p:spPr>
          <p:txBody>
            <a:bodyPr/>
            <a:lstStyle/>
            <a:p>
              <a:endParaRPr lang="fr-BE"/>
            </a:p>
          </p:txBody>
        </p:sp>
        <p:sp>
          <p:nvSpPr>
            <p:cNvPr id="18" name="TextBox 18"/>
            <p:cNvSpPr txBox="1"/>
            <p:nvPr/>
          </p:nvSpPr>
          <p:spPr>
            <a:xfrm>
              <a:off x="0" y="-28575"/>
              <a:ext cx="1024590" cy="281126"/>
            </a:xfrm>
            <a:prstGeom prst="rect">
              <a:avLst/>
            </a:prstGeom>
          </p:spPr>
          <p:txBody>
            <a:bodyPr lIns="50800" tIns="50800" rIns="50800" bIns="50800" rtlCol="0" anchor="ctr"/>
            <a:lstStyle/>
            <a:p>
              <a:pPr algn="ctr">
                <a:lnSpc>
                  <a:spcPts val="1400"/>
                </a:lnSpc>
              </a:pPr>
              <a:r>
                <a:rPr lang="en-US" sz="1000" u="sng">
                  <a:solidFill>
                    <a:srgbClr val="000000"/>
                  </a:solidFill>
                  <a:latin typeface="Helvetica World"/>
                  <a:ea typeface="Helvetica World"/>
                  <a:cs typeface="Helvetica World"/>
                  <a:sym typeface="Helvetica World"/>
                </a:rPr>
                <a:t>E</a:t>
              </a:r>
              <a:r>
                <a:rPr lang="en-US" sz="1000" u="sng">
                  <a:solidFill>
                    <a:srgbClr val="000000"/>
                  </a:solidFill>
                  <a:latin typeface="Helvetica World"/>
                  <a:ea typeface="Helvetica World"/>
                  <a:cs typeface="Helvetica World"/>
                  <a:sym typeface="Helvetica World"/>
                  <a:hlinkClick r:id="rId5" tooltip="https://www.responsiblemineralsinitiative.org/reporting-templates/emrt/"/>
                </a:rPr>
                <a:t>MRT Completion Guideline</a:t>
              </a:r>
              <a:r>
                <a:rPr lang="en-US" sz="1000" u="sng">
                  <a:solidFill>
                    <a:srgbClr val="000000"/>
                  </a:solidFill>
                  <a:latin typeface="Helvetica World"/>
                  <a:ea typeface="Helvetica World"/>
                  <a:cs typeface="Helvetica World"/>
                  <a:sym typeface="Helvetica World"/>
                </a:rPr>
                <a:t> &amp; Template</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843769"/>
          </a:xfrm>
          <a:custGeom>
            <a:avLst/>
            <a:gdLst/>
            <a:ahLst/>
            <a:cxnLst/>
            <a:rect l="l" t="t" r="r" b="b"/>
            <a:pathLst>
              <a:path w="7560000" h="1843769">
                <a:moveTo>
                  <a:pt x="0" y="0"/>
                </a:moveTo>
                <a:lnTo>
                  <a:pt x="7560000" y="0"/>
                </a:lnTo>
                <a:lnTo>
                  <a:pt x="7560000" y="1843769"/>
                </a:lnTo>
                <a:lnTo>
                  <a:pt x="0" y="1843769"/>
                </a:lnTo>
                <a:lnTo>
                  <a:pt x="0" y="0"/>
                </a:lnTo>
                <a:close/>
              </a:path>
            </a:pathLst>
          </a:custGeom>
          <a:blipFill>
            <a:blip r:embed="rId2"/>
            <a:stretch>
              <a:fillRect l="-22830" r="-22830" b="-224507"/>
            </a:stretch>
          </a:blipFill>
        </p:spPr>
        <p:txBody>
          <a:bodyPr/>
          <a:lstStyle/>
          <a:p>
            <a:endParaRPr lang="fr-BE"/>
          </a:p>
        </p:txBody>
      </p:sp>
      <p:sp>
        <p:nvSpPr>
          <p:cNvPr id="3" name="AutoShape 3"/>
          <p:cNvSpPr/>
          <p:nvPr/>
        </p:nvSpPr>
        <p:spPr>
          <a:xfrm>
            <a:off x="756000" y="9931237"/>
            <a:ext cx="6048000" cy="0"/>
          </a:xfrm>
          <a:prstGeom prst="line">
            <a:avLst/>
          </a:prstGeom>
          <a:ln w="9525" cap="flat">
            <a:solidFill>
              <a:srgbClr val="1D3A72"/>
            </a:solidFill>
            <a:prstDash val="solid"/>
            <a:headEnd type="none" w="sm" len="sm"/>
            <a:tailEnd type="none" w="sm" len="sm"/>
          </a:ln>
        </p:spPr>
        <p:txBody>
          <a:bodyPr/>
          <a:lstStyle/>
          <a:p>
            <a:endParaRPr lang="fr-BE"/>
          </a:p>
        </p:txBody>
      </p:sp>
      <p:sp>
        <p:nvSpPr>
          <p:cNvPr id="4" name="Freeform 4"/>
          <p:cNvSpPr/>
          <p:nvPr/>
        </p:nvSpPr>
        <p:spPr>
          <a:xfrm>
            <a:off x="0" y="-2136385"/>
            <a:ext cx="7560000" cy="4109572"/>
          </a:xfrm>
          <a:custGeom>
            <a:avLst/>
            <a:gdLst/>
            <a:ahLst/>
            <a:cxnLst/>
            <a:rect l="l" t="t" r="r" b="b"/>
            <a:pathLst>
              <a:path w="7560000" h="4109572">
                <a:moveTo>
                  <a:pt x="0" y="0"/>
                </a:moveTo>
                <a:lnTo>
                  <a:pt x="7560000" y="0"/>
                </a:lnTo>
                <a:lnTo>
                  <a:pt x="7560000" y="4109572"/>
                </a:lnTo>
                <a:lnTo>
                  <a:pt x="0" y="4109572"/>
                </a:lnTo>
                <a:lnTo>
                  <a:pt x="0" y="0"/>
                </a:lnTo>
                <a:close/>
              </a:path>
            </a:pathLst>
          </a:custGeom>
          <a:blipFill>
            <a:blip r:embed="rId3"/>
            <a:stretch>
              <a:fillRect b="-15205"/>
            </a:stretch>
          </a:blipFill>
        </p:spPr>
        <p:txBody>
          <a:bodyPr/>
          <a:lstStyle/>
          <a:p>
            <a:endParaRPr lang="fr-BE"/>
          </a:p>
        </p:txBody>
      </p:sp>
      <p:sp>
        <p:nvSpPr>
          <p:cNvPr id="5" name="TextBox 5"/>
          <p:cNvSpPr txBox="1"/>
          <p:nvPr/>
        </p:nvSpPr>
        <p:spPr>
          <a:xfrm>
            <a:off x="633435" y="3945176"/>
            <a:ext cx="6407524" cy="1026666"/>
          </a:xfrm>
          <a:prstGeom prst="rect">
            <a:avLst/>
          </a:prstGeom>
        </p:spPr>
        <p:txBody>
          <a:bodyPr lIns="0" tIns="0" rIns="0" bIns="0" rtlCol="0" anchor="t">
            <a:spAutoFit/>
          </a:bodyPr>
          <a:lstStyle/>
          <a:p>
            <a:pPr algn="l">
              <a:lnSpc>
                <a:spcPts val="1679"/>
              </a:lnSpc>
              <a:spcBef>
                <a:spcPct val="0"/>
              </a:spcBef>
            </a:pPr>
            <a:r>
              <a:rPr lang="en-US" sz="1200">
                <a:solidFill>
                  <a:srgbClr val="222444"/>
                </a:solidFill>
                <a:latin typeface="Helvetica World"/>
                <a:ea typeface="Helvetica World"/>
                <a:cs typeface="Helvetica World"/>
                <a:sym typeface="Helvetica World"/>
              </a:rPr>
              <a:t>The</a:t>
            </a:r>
            <a:r>
              <a:rPr lang="en-US" sz="1200" u="none" strike="noStrike">
                <a:solidFill>
                  <a:srgbClr val="222444"/>
                </a:solidFill>
                <a:latin typeface="Helvetica World"/>
                <a:ea typeface="Helvetica World"/>
                <a:cs typeface="Helvetica World"/>
                <a:sym typeface="Helvetica World"/>
              </a:rPr>
              <a:t> term “critical raw materials” refers to raw materials that are economically and</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strategically important for the European economy but having a high risk associated with their</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supply. Like Aluminium/ Bauxite, Glass, Magnesium, Manganese, Palladium,</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Platinum-Platinum group metals, plastics, rare earth elements (Samarium, Gadolinium,</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Terbium, Dysprosium, Lutetium, Scandium, Yttrium), Rubber (natural), Steel, Zinc.</a:t>
            </a:r>
          </a:p>
        </p:txBody>
      </p:sp>
      <p:sp>
        <p:nvSpPr>
          <p:cNvPr id="6" name="TextBox 6"/>
          <p:cNvSpPr txBox="1"/>
          <p:nvPr/>
        </p:nvSpPr>
        <p:spPr>
          <a:xfrm>
            <a:off x="756000" y="10040628"/>
            <a:ext cx="1866594" cy="174624"/>
          </a:xfrm>
          <a:prstGeom prst="rect">
            <a:avLst/>
          </a:prstGeom>
        </p:spPr>
        <p:txBody>
          <a:bodyPr lIns="0" tIns="0" rIns="0" bIns="0" rtlCol="0" anchor="t">
            <a:spAutoFit/>
          </a:bodyPr>
          <a:lstStyle/>
          <a:p>
            <a:pPr algn="l">
              <a:lnSpc>
                <a:spcPts val="1400"/>
              </a:lnSpc>
            </a:pPr>
            <a:r>
              <a:rPr lang="en-US" sz="1000">
                <a:solidFill>
                  <a:srgbClr val="2B2B2B"/>
                </a:solidFill>
                <a:latin typeface="Helvetica World"/>
                <a:ea typeface="Helvetica World"/>
                <a:cs typeface="Helvetica World"/>
                <a:sym typeface="Helvetica World"/>
              </a:rPr>
              <a:t>C-MAC Electronics Solutions</a:t>
            </a:r>
          </a:p>
        </p:txBody>
      </p:sp>
      <p:sp>
        <p:nvSpPr>
          <p:cNvPr id="7" name="TextBox 7"/>
          <p:cNvSpPr txBox="1"/>
          <p:nvPr/>
        </p:nvSpPr>
        <p:spPr>
          <a:xfrm>
            <a:off x="4937406" y="10040628"/>
            <a:ext cx="1866594" cy="174650"/>
          </a:xfrm>
          <a:prstGeom prst="rect">
            <a:avLst/>
          </a:prstGeom>
        </p:spPr>
        <p:txBody>
          <a:bodyPr lIns="0" tIns="0" rIns="0" bIns="0" rtlCol="0" anchor="t">
            <a:spAutoFit/>
          </a:bodyPr>
          <a:lstStyle/>
          <a:p>
            <a:pPr algn="r">
              <a:lnSpc>
                <a:spcPts val="1400"/>
              </a:lnSpc>
            </a:pPr>
            <a:r>
              <a:rPr lang="en-US" sz="1000">
                <a:solidFill>
                  <a:srgbClr val="2B2B2B"/>
                </a:solidFill>
                <a:latin typeface="Helvetica World"/>
                <a:ea typeface="Helvetica World"/>
                <a:cs typeface="Helvetica World"/>
                <a:sym typeface="Helvetica World"/>
              </a:rPr>
              <a:t>03</a:t>
            </a:r>
          </a:p>
        </p:txBody>
      </p:sp>
      <p:sp>
        <p:nvSpPr>
          <p:cNvPr id="8" name="TextBox 8"/>
          <p:cNvSpPr txBox="1"/>
          <p:nvPr/>
        </p:nvSpPr>
        <p:spPr>
          <a:xfrm>
            <a:off x="633435" y="2412731"/>
            <a:ext cx="6293129" cy="1299062"/>
          </a:xfrm>
          <a:prstGeom prst="rect">
            <a:avLst/>
          </a:prstGeom>
        </p:spPr>
        <p:txBody>
          <a:bodyPr lIns="0" tIns="0" rIns="0" bIns="0" rtlCol="0" anchor="t">
            <a:spAutoFit/>
          </a:bodyPr>
          <a:lstStyle/>
          <a:p>
            <a:pPr algn="l">
              <a:lnSpc>
                <a:spcPts val="3080"/>
              </a:lnSpc>
            </a:pPr>
            <a:r>
              <a:rPr lang="en-US" sz="3500" b="1" spc="-185">
                <a:solidFill>
                  <a:srgbClr val="1D3A72"/>
                </a:solidFill>
                <a:latin typeface="Helvetica World Bold"/>
                <a:ea typeface="Helvetica World Bold"/>
                <a:cs typeface="Helvetica World Bold"/>
                <a:sym typeface="Helvetica World Bold"/>
              </a:rPr>
              <a:t>Critical Raw Materials </a:t>
            </a:r>
          </a:p>
          <a:p>
            <a:pPr marL="0" lvl="0" indent="0" algn="l">
              <a:lnSpc>
                <a:spcPts val="3080"/>
              </a:lnSpc>
            </a:pPr>
            <a:r>
              <a:rPr lang="en-US" sz="3500" b="1" spc="-185">
                <a:solidFill>
                  <a:srgbClr val="1D3A72"/>
                </a:solidFill>
                <a:latin typeface="Helvetica World Bold"/>
                <a:ea typeface="Helvetica World Bold"/>
                <a:cs typeface="Helvetica World Bold"/>
                <a:sym typeface="Helvetica World Bold"/>
              </a:rPr>
              <a:t>Reporting</a:t>
            </a:r>
          </a:p>
          <a:p>
            <a:pPr marL="0" lvl="0" indent="0" algn="l">
              <a:lnSpc>
                <a:spcPts val="3080"/>
              </a:lnSpc>
            </a:pPr>
            <a:endParaRPr lang="en-US" sz="3500" b="1" spc="-185">
              <a:solidFill>
                <a:srgbClr val="1D3A72"/>
              </a:solidFill>
              <a:latin typeface="Helvetica World Bold"/>
              <a:ea typeface="Helvetica World Bold"/>
              <a:cs typeface="Helvetica World Bold"/>
              <a:sym typeface="Helvetica World Bold"/>
            </a:endParaRPr>
          </a:p>
        </p:txBody>
      </p:sp>
      <p:sp>
        <p:nvSpPr>
          <p:cNvPr id="9" name="TextBox 9"/>
          <p:cNvSpPr txBox="1"/>
          <p:nvPr/>
        </p:nvSpPr>
        <p:spPr>
          <a:xfrm>
            <a:off x="756000" y="3470864"/>
            <a:ext cx="5205995" cy="240929"/>
          </a:xfrm>
          <a:prstGeom prst="rect">
            <a:avLst/>
          </a:prstGeom>
        </p:spPr>
        <p:txBody>
          <a:bodyPr lIns="0" tIns="0" rIns="0" bIns="0" rtlCol="0" anchor="t">
            <a:spAutoFit/>
          </a:bodyPr>
          <a:lstStyle/>
          <a:p>
            <a:pPr marL="0" lvl="0" indent="0" algn="l">
              <a:lnSpc>
                <a:spcPts val="1584"/>
              </a:lnSpc>
            </a:pPr>
            <a:r>
              <a:rPr lang="en-US" sz="1800" b="1" spc="-95">
                <a:solidFill>
                  <a:srgbClr val="000000"/>
                </a:solidFill>
                <a:latin typeface="Helvetica World Bold"/>
                <a:ea typeface="Helvetica World Bold"/>
                <a:cs typeface="Helvetica World Bold"/>
                <a:sym typeface="Helvetica World Bold"/>
              </a:rPr>
              <a:t>What are Critical Raw Materials?</a:t>
            </a:r>
          </a:p>
        </p:txBody>
      </p:sp>
      <p:grpSp>
        <p:nvGrpSpPr>
          <p:cNvPr id="10" name="Group 10"/>
          <p:cNvGrpSpPr/>
          <p:nvPr/>
        </p:nvGrpSpPr>
        <p:grpSpPr>
          <a:xfrm>
            <a:off x="2315537" y="8047518"/>
            <a:ext cx="2928926" cy="704708"/>
            <a:chOff x="0" y="0"/>
            <a:chExt cx="1049661" cy="252551"/>
          </a:xfrm>
        </p:grpSpPr>
        <p:sp>
          <p:nvSpPr>
            <p:cNvPr id="11" name="Freeform 11"/>
            <p:cNvSpPr/>
            <p:nvPr/>
          </p:nvSpPr>
          <p:spPr>
            <a:xfrm>
              <a:off x="0" y="0"/>
              <a:ext cx="1049661" cy="252551"/>
            </a:xfrm>
            <a:custGeom>
              <a:avLst/>
              <a:gdLst/>
              <a:ahLst/>
              <a:cxnLst/>
              <a:rect l="l" t="t" r="r" b="b"/>
              <a:pathLst>
                <a:path w="1049661" h="252551">
                  <a:moveTo>
                    <a:pt x="0" y="0"/>
                  </a:moveTo>
                  <a:lnTo>
                    <a:pt x="1049661" y="0"/>
                  </a:lnTo>
                  <a:lnTo>
                    <a:pt x="1049661" y="252551"/>
                  </a:lnTo>
                  <a:lnTo>
                    <a:pt x="0" y="252551"/>
                  </a:lnTo>
                  <a:close/>
                </a:path>
              </a:pathLst>
            </a:custGeom>
            <a:solidFill>
              <a:srgbClr val="000000">
                <a:alpha val="0"/>
              </a:srgbClr>
            </a:solidFill>
            <a:ln w="19050" cap="sq">
              <a:solidFill>
                <a:srgbClr val="860A3D"/>
              </a:solidFill>
              <a:prstDash val="solid"/>
              <a:miter/>
            </a:ln>
          </p:spPr>
          <p:txBody>
            <a:bodyPr/>
            <a:lstStyle/>
            <a:p>
              <a:endParaRPr lang="fr-BE"/>
            </a:p>
          </p:txBody>
        </p:sp>
        <p:sp>
          <p:nvSpPr>
            <p:cNvPr id="12" name="TextBox 12"/>
            <p:cNvSpPr txBox="1"/>
            <p:nvPr/>
          </p:nvSpPr>
          <p:spPr>
            <a:xfrm>
              <a:off x="0" y="-28575"/>
              <a:ext cx="1049661" cy="281126"/>
            </a:xfrm>
            <a:prstGeom prst="rect">
              <a:avLst/>
            </a:prstGeom>
          </p:spPr>
          <p:txBody>
            <a:bodyPr lIns="50800" tIns="50800" rIns="50800" bIns="50800" rtlCol="0" anchor="ctr"/>
            <a:lstStyle/>
            <a:p>
              <a:pPr algn="ctr">
                <a:lnSpc>
                  <a:spcPts val="1400"/>
                </a:lnSpc>
              </a:pPr>
              <a:r>
                <a:rPr lang="en-US" sz="1000" u="sng">
                  <a:solidFill>
                    <a:srgbClr val="000000"/>
                  </a:solidFill>
                  <a:latin typeface="Helvetica World"/>
                  <a:ea typeface="Helvetica World"/>
                  <a:cs typeface="Helvetica World"/>
                  <a:sym typeface="Helvetica World"/>
                  <a:hlinkClick r:id="rId4" tooltip="https://www.responsiblemineralsinitiative.org/reporting-templates/amrt/"/>
                </a:rPr>
                <a:t>AMRT Completion Guideline &amp; Template</a:t>
              </a:r>
            </a:p>
          </p:txBody>
        </p:sp>
      </p:grpSp>
      <p:sp>
        <p:nvSpPr>
          <p:cNvPr id="13" name="TextBox 13"/>
          <p:cNvSpPr txBox="1"/>
          <p:nvPr/>
        </p:nvSpPr>
        <p:spPr>
          <a:xfrm>
            <a:off x="756000" y="5478839"/>
            <a:ext cx="5205995" cy="240929"/>
          </a:xfrm>
          <a:prstGeom prst="rect">
            <a:avLst/>
          </a:prstGeom>
        </p:spPr>
        <p:txBody>
          <a:bodyPr lIns="0" tIns="0" rIns="0" bIns="0" rtlCol="0" anchor="t">
            <a:spAutoFit/>
          </a:bodyPr>
          <a:lstStyle/>
          <a:p>
            <a:pPr marL="0" lvl="0" indent="0" algn="l">
              <a:lnSpc>
                <a:spcPts val="1584"/>
              </a:lnSpc>
            </a:pPr>
            <a:r>
              <a:rPr lang="en-US" sz="1800" b="1" spc="-95">
                <a:solidFill>
                  <a:srgbClr val="000000"/>
                </a:solidFill>
                <a:latin typeface="Helvetica World Bold"/>
                <a:ea typeface="Helvetica World Bold"/>
                <a:cs typeface="Helvetica World Bold"/>
                <a:sym typeface="Helvetica World Bold"/>
              </a:rPr>
              <a:t>Which reporting templates to use?</a:t>
            </a:r>
          </a:p>
        </p:txBody>
      </p:sp>
      <p:sp>
        <p:nvSpPr>
          <p:cNvPr id="14" name="TextBox 14"/>
          <p:cNvSpPr txBox="1"/>
          <p:nvPr/>
        </p:nvSpPr>
        <p:spPr>
          <a:xfrm>
            <a:off x="633435" y="6056128"/>
            <a:ext cx="6407524" cy="817142"/>
          </a:xfrm>
          <a:prstGeom prst="rect">
            <a:avLst/>
          </a:prstGeom>
        </p:spPr>
        <p:txBody>
          <a:bodyPr lIns="0" tIns="0" rIns="0" bIns="0" rtlCol="0" anchor="t">
            <a:spAutoFit/>
          </a:bodyPr>
          <a:lstStyle/>
          <a:p>
            <a:pPr algn="l">
              <a:lnSpc>
                <a:spcPts val="1679"/>
              </a:lnSpc>
              <a:spcBef>
                <a:spcPct val="0"/>
              </a:spcBef>
            </a:pPr>
            <a:r>
              <a:rPr lang="en-US" sz="1200">
                <a:solidFill>
                  <a:srgbClr val="222444"/>
                </a:solidFill>
                <a:latin typeface="Helvetica World"/>
                <a:ea typeface="Helvetica World"/>
                <a:cs typeface="Helvetica World"/>
                <a:sym typeface="Helvetica World"/>
              </a:rPr>
              <a:t>The</a:t>
            </a:r>
            <a:r>
              <a:rPr lang="en-US" sz="1200" u="none" strike="noStrike">
                <a:solidFill>
                  <a:srgbClr val="222444"/>
                </a:solidFill>
                <a:latin typeface="Helvetica World"/>
                <a:ea typeface="Helvetica World"/>
                <a:cs typeface="Helvetica World"/>
                <a:sym typeface="Helvetica World"/>
              </a:rPr>
              <a:t> Additional Minerals Reporting Template (AMRT) is a free, standardized reporting</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template developed by the Responsible Minerals Initiative to identify pinch points and</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collect due diligence information for minerals not covered by the Conflict Minerals</a:t>
            </a:r>
          </a:p>
          <a:p>
            <a:pPr algn="l">
              <a:lnSpc>
                <a:spcPts val="1679"/>
              </a:lnSpc>
              <a:spcBef>
                <a:spcPct val="0"/>
              </a:spcBef>
            </a:pPr>
            <a:r>
              <a:rPr lang="en-US" sz="1200" u="none" strike="noStrike">
                <a:solidFill>
                  <a:srgbClr val="222444"/>
                </a:solidFill>
                <a:latin typeface="Helvetica World"/>
                <a:ea typeface="Helvetica World"/>
                <a:cs typeface="Helvetica World"/>
                <a:sym typeface="Helvetica World"/>
              </a:rPr>
              <a:t>Reporting Template (CMRT) and Extended Minerals Reporting Template (EMRT).</a:t>
            </a:r>
          </a:p>
        </p:txBody>
      </p:sp>
      <p:sp>
        <p:nvSpPr>
          <p:cNvPr id="15" name="TextBox 15"/>
          <p:cNvSpPr txBox="1"/>
          <p:nvPr/>
        </p:nvSpPr>
        <p:spPr>
          <a:xfrm>
            <a:off x="756000" y="7273319"/>
            <a:ext cx="5205995" cy="240929"/>
          </a:xfrm>
          <a:prstGeom prst="rect">
            <a:avLst/>
          </a:prstGeom>
        </p:spPr>
        <p:txBody>
          <a:bodyPr lIns="0" tIns="0" rIns="0" bIns="0" rtlCol="0" anchor="t">
            <a:spAutoFit/>
          </a:bodyPr>
          <a:lstStyle/>
          <a:p>
            <a:pPr marL="0" lvl="0" indent="0" algn="l">
              <a:lnSpc>
                <a:spcPts val="1584"/>
              </a:lnSpc>
            </a:pPr>
            <a:r>
              <a:rPr lang="en-US" sz="1800" b="1" spc="-95">
                <a:solidFill>
                  <a:srgbClr val="000000"/>
                </a:solidFill>
                <a:latin typeface="Helvetica World Bold"/>
                <a:ea typeface="Helvetica World Bold"/>
                <a:cs typeface="Helvetica World Bold"/>
                <a:sym typeface="Helvetica World Bold"/>
              </a:rPr>
              <a:t>Need help filing in the reporting template?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843769"/>
          </a:xfrm>
          <a:custGeom>
            <a:avLst/>
            <a:gdLst/>
            <a:ahLst/>
            <a:cxnLst/>
            <a:rect l="l" t="t" r="r" b="b"/>
            <a:pathLst>
              <a:path w="7560000" h="1843769">
                <a:moveTo>
                  <a:pt x="0" y="0"/>
                </a:moveTo>
                <a:lnTo>
                  <a:pt x="7560000" y="0"/>
                </a:lnTo>
                <a:lnTo>
                  <a:pt x="7560000" y="1843769"/>
                </a:lnTo>
                <a:lnTo>
                  <a:pt x="0" y="1843769"/>
                </a:lnTo>
                <a:lnTo>
                  <a:pt x="0" y="0"/>
                </a:lnTo>
                <a:close/>
              </a:path>
            </a:pathLst>
          </a:custGeom>
          <a:blipFill>
            <a:blip r:embed="rId2"/>
            <a:stretch>
              <a:fillRect l="-22830" r="-22830" b="-224507"/>
            </a:stretch>
          </a:blipFill>
        </p:spPr>
        <p:txBody>
          <a:bodyPr/>
          <a:lstStyle/>
          <a:p>
            <a:endParaRPr lang="fr-BE"/>
          </a:p>
        </p:txBody>
      </p:sp>
      <p:sp>
        <p:nvSpPr>
          <p:cNvPr id="3" name="AutoShape 3"/>
          <p:cNvSpPr/>
          <p:nvPr/>
        </p:nvSpPr>
        <p:spPr>
          <a:xfrm>
            <a:off x="756000" y="9931237"/>
            <a:ext cx="6048000" cy="0"/>
          </a:xfrm>
          <a:prstGeom prst="line">
            <a:avLst/>
          </a:prstGeom>
          <a:ln w="9525" cap="flat">
            <a:solidFill>
              <a:srgbClr val="1D3A72"/>
            </a:solidFill>
            <a:prstDash val="solid"/>
            <a:headEnd type="none" w="sm" len="sm"/>
            <a:tailEnd type="none" w="sm" len="sm"/>
          </a:ln>
        </p:spPr>
        <p:txBody>
          <a:bodyPr/>
          <a:lstStyle/>
          <a:p>
            <a:endParaRPr lang="fr-BE"/>
          </a:p>
        </p:txBody>
      </p:sp>
      <p:sp>
        <p:nvSpPr>
          <p:cNvPr id="4" name="Freeform 4"/>
          <p:cNvSpPr/>
          <p:nvPr/>
        </p:nvSpPr>
        <p:spPr>
          <a:xfrm>
            <a:off x="0" y="-2136385"/>
            <a:ext cx="7560000" cy="4109572"/>
          </a:xfrm>
          <a:custGeom>
            <a:avLst/>
            <a:gdLst/>
            <a:ahLst/>
            <a:cxnLst/>
            <a:rect l="l" t="t" r="r" b="b"/>
            <a:pathLst>
              <a:path w="7560000" h="4109572">
                <a:moveTo>
                  <a:pt x="0" y="0"/>
                </a:moveTo>
                <a:lnTo>
                  <a:pt x="7560000" y="0"/>
                </a:lnTo>
                <a:lnTo>
                  <a:pt x="7560000" y="4109572"/>
                </a:lnTo>
                <a:lnTo>
                  <a:pt x="0" y="4109572"/>
                </a:lnTo>
                <a:lnTo>
                  <a:pt x="0" y="0"/>
                </a:lnTo>
                <a:close/>
              </a:path>
            </a:pathLst>
          </a:custGeom>
          <a:blipFill>
            <a:blip r:embed="rId3"/>
            <a:stretch>
              <a:fillRect b="-15205"/>
            </a:stretch>
          </a:blipFill>
        </p:spPr>
        <p:txBody>
          <a:bodyPr/>
          <a:lstStyle/>
          <a:p>
            <a:endParaRPr lang="fr-BE"/>
          </a:p>
        </p:txBody>
      </p:sp>
      <p:sp>
        <p:nvSpPr>
          <p:cNvPr id="5" name="TextBox 5"/>
          <p:cNvSpPr txBox="1"/>
          <p:nvPr/>
        </p:nvSpPr>
        <p:spPr>
          <a:xfrm>
            <a:off x="756000" y="2147060"/>
            <a:ext cx="5205995" cy="1086641"/>
          </a:xfrm>
          <a:prstGeom prst="rect">
            <a:avLst/>
          </a:prstGeom>
        </p:spPr>
        <p:txBody>
          <a:bodyPr lIns="0" tIns="0" rIns="0" bIns="0" rtlCol="0" anchor="t">
            <a:spAutoFit/>
          </a:bodyPr>
          <a:lstStyle/>
          <a:p>
            <a:pPr marL="0" lvl="0" indent="0" algn="l">
              <a:lnSpc>
                <a:spcPts val="3695"/>
              </a:lnSpc>
            </a:pPr>
            <a:r>
              <a:rPr lang="en-US" sz="4199" b="1" spc="-222">
                <a:solidFill>
                  <a:srgbClr val="1D3A72"/>
                </a:solidFill>
                <a:latin typeface="Helvetica World Bold"/>
                <a:ea typeface="Helvetica World Bold"/>
                <a:cs typeface="Helvetica World Bold"/>
                <a:sym typeface="Helvetica World Bold"/>
              </a:rPr>
              <a:t>frequency and attention</a:t>
            </a:r>
          </a:p>
        </p:txBody>
      </p:sp>
      <p:sp>
        <p:nvSpPr>
          <p:cNvPr id="6" name="TextBox 6"/>
          <p:cNvSpPr txBox="1"/>
          <p:nvPr/>
        </p:nvSpPr>
        <p:spPr>
          <a:xfrm>
            <a:off x="756000" y="4355078"/>
            <a:ext cx="6407524" cy="398093"/>
          </a:xfrm>
          <a:prstGeom prst="rect">
            <a:avLst/>
          </a:prstGeom>
        </p:spPr>
        <p:txBody>
          <a:bodyPr lIns="0" tIns="0" rIns="0" bIns="0" rtlCol="0" anchor="t">
            <a:spAutoFit/>
          </a:bodyPr>
          <a:lstStyle/>
          <a:p>
            <a:pPr algn="l">
              <a:lnSpc>
                <a:spcPts val="1679"/>
              </a:lnSpc>
            </a:pPr>
            <a:r>
              <a:rPr lang="en-US" sz="1200">
                <a:solidFill>
                  <a:srgbClr val="222444"/>
                </a:solidFill>
                <a:latin typeface="Helvetica World"/>
                <a:ea typeface="Helvetica World"/>
                <a:cs typeface="Helvetica World"/>
                <a:sym typeface="Helvetica World"/>
              </a:rPr>
              <a:t>Send a report upon request each year or at each new version of the template edited by the Responsible Minerals Initiative -RMI.</a:t>
            </a:r>
          </a:p>
        </p:txBody>
      </p:sp>
      <p:sp>
        <p:nvSpPr>
          <p:cNvPr id="7" name="TextBox 7"/>
          <p:cNvSpPr txBox="1"/>
          <p:nvPr/>
        </p:nvSpPr>
        <p:spPr>
          <a:xfrm>
            <a:off x="756000" y="10040628"/>
            <a:ext cx="1866594" cy="174624"/>
          </a:xfrm>
          <a:prstGeom prst="rect">
            <a:avLst/>
          </a:prstGeom>
        </p:spPr>
        <p:txBody>
          <a:bodyPr lIns="0" tIns="0" rIns="0" bIns="0" rtlCol="0" anchor="t">
            <a:spAutoFit/>
          </a:bodyPr>
          <a:lstStyle/>
          <a:p>
            <a:pPr algn="l">
              <a:lnSpc>
                <a:spcPts val="1400"/>
              </a:lnSpc>
            </a:pPr>
            <a:r>
              <a:rPr lang="en-US" sz="1000">
                <a:solidFill>
                  <a:srgbClr val="2B2B2B"/>
                </a:solidFill>
                <a:latin typeface="Helvetica World"/>
                <a:ea typeface="Helvetica World"/>
                <a:cs typeface="Helvetica World"/>
                <a:sym typeface="Helvetica World"/>
              </a:rPr>
              <a:t>C-MAC Electronics Solutions</a:t>
            </a:r>
          </a:p>
        </p:txBody>
      </p:sp>
      <p:sp>
        <p:nvSpPr>
          <p:cNvPr id="8" name="TextBox 8"/>
          <p:cNvSpPr txBox="1"/>
          <p:nvPr/>
        </p:nvSpPr>
        <p:spPr>
          <a:xfrm>
            <a:off x="4937406" y="10040628"/>
            <a:ext cx="1866594" cy="174650"/>
          </a:xfrm>
          <a:prstGeom prst="rect">
            <a:avLst/>
          </a:prstGeom>
        </p:spPr>
        <p:txBody>
          <a:bodyPr lIns="0" tIns="0" rIns="0" bIns="0" rtlCol="0" anchor="t">
            <a:spAutoFit/>
          </a:bodyPr>
          <a:lstStyle/>
          <a:p>
            <a:pPr algn="r">
              <a:lnSpc>
                <a:spcPts val="1400"/>
              </a:lnSpc>
            </a:pPr>
            <a:r>
              <a:rPr lang="en-US" sz="1000">
                <a:solidFill>
                  <a:srgbClr val="2B2B2B"/>
                </a:solidFill>
                <a:latin typeface="Helvetica World"/>
                <a:ea typeface="Helvetica World"/>
                <a:cs typeface="Helvetica World"/>
                <a:sym typeface="Helvetica World"/>
              </a:rPr>
              <a:t>04</a:t>
            </a:r>
          </a:p>
        </p:txBody>
      </p:sp>
      <p:sp>
        <p:nvSpPr>
          <p:cNvPr id="9" name="TextBox 9"/>
          <p:cNvSpPr txBox="1"/>
          <p:nvPr/>
        </p:nvSpPr>
        <p:spPr>
          <a:xfrm>
            <a:off x="873280" y="3795100"/>
            <a:ext cx="5205995" cy="240929"/>
          </a:xfrm>
          <a:prstGeom prst="rect">
            <a:avLst/>
          </a:prstGeom>
        </p:spPr>
        <p:txBody>
          <a:bodyPr lIns="0" tIns="0" rIns="0" bIns="0" rtlCol="0" anchor="t">
            <a:spAutoFit/>
          </a:bodyPr>
          <a:lstStyle/>
          <a:p>
            <a:pPr marL="0" lvl="0" indent="0" algn="l">
              <a:lnSpc>
                <a:spcPts val="1584"/>
              </a:lnSpc>
            </a:pPr>
            <a:r>
              <a:rPr lang="en-US" sz="1800" b="1" spc="-95">
                <a:solidFill>
                  <a:srgbClr val="000000"/>
                </a:solidFill>
                <a:latin typeface="Helvetica World Bold"/>
                <a:ea typeface="Helvetica World Bold"/>
                <a:cs typeface="Helvetica World Bold"/>
                <a:sym typeface="Helvetica World Bold"/>
              </a:rPr>
              <a:t>When should these declarations be transmitted?</a:t>
            </a:r>
          </a:p>
        </p:txBody>
      </p:sp>
      <p:sp>
        <p:nvSpPr>
          <p:cNvPr id="10" name="TextBox 10"/>
          <p:cNvSpPr txBox="1"/>
          <p:nvPr/>
        </p:nvSpPr>
        <p:spPr>
          <a:xfrm>
            <a:off x="873280" y="5403150"/>
            <a:ext cx="5205995" cy="240929"/>
          </a:xfrm>
          <a:prstGeom prst="rect">
            <a:avLst/>
          </a:prstGeom>
        </p:spPr>
        <p:txBody>
          <a:bodyPr lIns="0" tIns="0" rIns="0" bIns="0" rtlCol="0" anchor="t">
            <a:spAutoFit/>
          </a:bodyPr>
          <a:lstStyle/>
          <a:p>
            <a:pPr marL="0" lvl="0" indent="0" algn="l">
              <a:lnSpc>
                <a:spcPts val="1584"/>
              </a:lnSpc>
            </a:pPr>
            <a:r>
              <a:rPr lang="en-US" sz="1800" b="1" spc="-95">
                <a:solidFill>
                  <a:srgbClr val="000000"/>
                </a:solidFill>
                <a:latin typeface="Helvetica World Bold"/>
                <a:ea typeface="Helvetica World Bold"/>
                <a:cs typeface="Helvetica World Bold"/>
                <a:sym typeface="Helvetica World Bold"/>
              </a:rPr>
              <a:t>Smelters require attention.</a:t>
            </a:r>
          </a:p>
        </p:txBody>
      </p:sp>
      <p:sp>
        <p:nvSpPr>
          <p:cNvPr id="11" name="TextBox 11"/>
          <p:cNvSpPr txBox="1"/>
          <p:nvPr/>
        </p:nvSpPr>
        <p:spPr>
          <a:xfrm>
            <a:off x="756000" y="5958404"/>
            <a:ext cx="6407524" cy="817142"/>
          </a:xfrm>
          <a:prstGeom prst="rect">
            <a:avLst/>
          </a:prstGeom>
        </p:spPr>
        <p:txBody>
          <a:bodyPr lIns="0" tIns="0" rIns="0" bIns="0" rtlCol="0" anchor="t">
            <a:spAutoFit/>
          </a:bodyPr>
          <a:lstStyle/>
          <a:p>
            <a:pPr algn="l">
              <a:lnSpc>
                <a:spcPts val="1679"/>
              </a:lnSpc>
            </a:pPr>
            <a:r>
              <a:rPr lang="en-US" sz="1200">
                <a:solidFill>
                  <a:srgbClr val="222444"/>
                </a:solidFill>
                <a:latin typeface="Helvetica World"/>
                <a:ea typeface="Helvetica World"/>
                <a:cs typeface="Helvetica World"/>
                <a:sym typeface="Helvetica World"/>
              </a:rPr>
              <a:t>Make sure that:</a:t>
            </a:r>
          </a:p>
          <a:p>
            <a:pPr marL="259080" lvl="1" indent="-129540" algn="l">
              <a:lnSpc>
                <a:spcPts val="1679"/>
              </a:lnSpc>
              <a:buFont typeface="Arial"/>
              <a:buChar char="•"/>
            </a:pPr>
            <a:r>
              <a:rPr lang="en-US" sz="1200">
                <a:solidFill>
                  <a:srgbClr val="222444"/>
                </a:solidFill>
                <a:latin typeface="Helvetica World"/>
                <a:ea typeface="Helvetica World"/>
                <a:cs typeface="Helvetica World"/>
                <a:sym typeface="Helvetica World"/>
              </a:rPr>
              <a:t>Smelters or refineries have a valid certification code.</a:t>
            </a:r>
          </a:p>
          <a:p>
            <a:pPr marL="259080" lvl="1" indent="-129540" algn="l">
              <a:lnSpc>
                <a:spcPts val="1679"/>
              </a:lnSpc>
              <a:buFont typeface="Arial"/>
              <a:buChar char="•"/>
            </a:pPr>
            <a:r>
              <a:rPr lang="en-US" sz="1200">
                <a:solidFill>
                  <a:srgbClr val="222444"/>
                </a:solidFill>
                <a:latin typeface="Helvetica World"/>
                <a:ea typeface="Helvetica World"/>
                <a:cs typeface="Helvetica World"/>
                <a:sym typeface="Helvetica World"/>
              </a:rPr>
              <a:t>Smelters or refineries are not located in areas of persistent geopolitical concern and international sanctions.</a:t>
            </a:r>
          </a:p>
        </p:txBody>
      </p:sp>
      <p:grpSp>
        <p:nvGrpSpPr>
          <p:cNvPr id="12" name="Group 12"/>
          <p:cNvGrpSpPr/>
          <p:nvPr/>
        </p:nvGrpSpPr>
        <p:grpSpPr>
          <a:xfrm>
            <a:off x="2197436" y="7207575"/>
            <a:ext cx="2928926" cy="704708"/>
            <a:chOff x="0" y="0"/>
            <a:chExt cx="1049661" cy="252551"/>
          </a:xfrm>
        </p:grpSpPr>
        <p:sp>
          <p:nvSpPr>
            <p:cNvPr id="13" name="Freeform 13"/>
            <p:cNvSpPr/>
            <p:nvPr/>
          </p:nvSpPr>
          <p:spPr>
            <a:xfrm>
              <a:off x="0" y="0"/>
              <a:ext cx="1049661" cy="252551"/>
            </a:xfrm>
            <a:custGeom>
              <a:avLst/>
              <a:gdLst/>
              <a:ahLst/>
              <a:cxnLst/>
              <a:rect l="l" t="t" r="r" b="b"/>
              <a:pathLst>
                <a:path w="1049661" h="252551">
                  <a:moveTo>
                    <a:pt x="0" y="0"/>
                  </a:moveTo>
                  <a:lnTo>
                    <a:pt x="1049661" y="0"/>
                  </a:lnTo>
                  <a:lnTo>
                    <a:pt x="1049661" y="252551"/>
                  </a:lnTo>
                  <a:lnTo>
                    <a:pt x="0" y="252551"/>
                  </a:lnTo>
                  <a:close/>
                </a:path>
              </a:pathLst>
            </a:custGeom>
            <a:solidFill>
              <a:srgbClr val="000000">
                <a:alpha val="0"/>
              </a:srgbClr>
            </a:solidFill>
            <a:ln w="19050" cap="sq">
              <a:solidFill>
                <a:srgbClr val="860A3D"/>
              </a:solidFill>
              <a:prstDash val="solid"/>
              <a:miter/>
            </a:ln>
          </p:spPr>
          <p:txBody>
            <a:bodyPr/>
            <a:lstStyle/>
            <a:p>
              <a:endParaRPr lang="fr-BE"/>
            </a:p>
          </p:txBody>
        </p:sp>
        <p:sp>
          <p:nvSpPr>
            <p:cNvPr id="14" name="TextBox 14"/>
            <p:cNvSpPr txBox="1"/>
            <p:nvPr/>
          </p:nvSpPr>
          <p:spPr>
            <a:xfrm>
              <a:off x="0" y="-28575"/>
              <a:ext cx="1049661" cy="281126"/>
            </a:xfrm>
            <a:prstGeom prst="rect">
              <a:avLst/>
            </a:prstGeom>
          </p:spPr>
          <p:txBody>
            <a:bodyPr lIns="50800" tIns="50800" rIns="50800" bIns="50800" rtlCol="0" anchor="ctr"/>
            <a:lstStyle/>
            <a:p>
              <a:pPr algn="ctr">
                <a:lnSpc>
                  <a:spcPts val="1400"/>
                </a:lnSpc>
              </a:pPr>
              <a:r>
                <a:rPr lang="en-US" sz="1000">
                  <a:solidFill>
                    <a:srgbClr val="000000"/>
                  </a:solidFill>
                  <a:latin typeface="Helvetica World"/>
                  <a:ea typeface="Helvetica World"/>
                  <a:cs typeface="Helvetica World"/>
                  <a:sym typeface="Helvetica World"/>
                </a:rPr>
                <a:t>Smelters Reference Lists</a:t>
              </a:r>
            </a:p>
          </p:txBody>
        </p:sp>
      </p:grpSp>
      <p:sp>
        <p:nvSpPr>
          <p:cNvPr id="15" name="TextBox 15"/>
          <p:cNvSpPr txBox="1"/>
          <p:nvPr/>
        </p:nvSpPr>
        <p:spPr>
          <a:xfrm>
            <a:off x="756000" y="8562216"/>
            <a:ext cx="6407524" cy="607617"/>
          </a:xfrm>
          <a:prstGeom prst="rect">
            <a:avLst/>
          </a:prstGeom>
        </p:spPr>
        <p:txBody>
          <a:bodyPr lIns="0" tIns="0" rIns="0" bIns="0" rtlCol="0" anchor="t">
            <a:spAutoFit/>
          </a:bodyPr>
          <a:lstStyle/>
          <a:p>
            <a:pPr algn="l">
              <a:lnSpc>
                <a:spcPts val="1679"/>
              </a:lnSpc>
            </a:pPr>
            <a:r>
              <a:rPr lang="en-US" sz="1200" u="none" strike="noStrike">
                <a:solidFill>
                  <a:srgbClr val="222444"/>
                </a:solidFill>
                <a:latin typeface="Helvetica World"/>
                <a:ea typeface="Helvetica World"/>
                <a:cs typeface="Helvetica World"/>
                <a:sym typeface="Helvetica World"/>
              </a:rPr>
              <a:t>We appreciate your commitment to ethical sourcing and your cooperation in helping us ensure</a:t>
            </a:r>
          </a:p>
          <a:p>
            <a:pPr algn="l">
              <a:lnSpc>
                <a:spcPts val="1679"/>
              </a:lnSpc>
            </a:pPr>
            <a:r>
              <a:rPr lang="en-US" sz="1200" u="none" strike="noStrike">
                <a:solidFill>
                  <a:srgbClr val="222444"/>
                </a:solidFill>
                <a:latin typeface="Helvetica World"/>
                <a:ea typeface="Helvetica World"/>
                <a:cs typeface="Helvetica World"/>
                <a:sym typeface="Helvetica World"/>
              </a:rPr>
              <a:t>transparency and accountability throughout our supply chain.</a:t>
            </a:r>
          </a:p>
          <a:p>
            <a:pPr algn="l">
              <a:lnSpc>
                <a:spcPts val="1679"/>
              </a:lnSpc>
            </a:pPr>
            <a:endParaRPr lang="en-US" sz="1200" u="none" strike="noStrike">
              <a:solidFill>
                <a:srgbClr val="222444"/>
              </a:solidFill>
              <a:latin typeface="Helvetica World"/>
              <a:ea typeface="Helvetica World"/>
              <a:cs typeface="Helvetica World"/>
              <a:sym typeface="Helvetica Wor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424000"/>
            <a:ext cx="5292000" cy="2268000"/>
            <a:chOff x="0" y="0"/>
            <a:chExt cx="1896533" cy="812800"/>
          </a:xfrm>
        </p:grpSpPr>
        <p:sp>
          <p:nvSpPr>
            <p:cNvPr id="3" name="Freeform 3"/>
            <p:cNvSpPr/>
            <p:nvPr/>
          </p:nvSpPr>
          <p:spPr>
            <a:xfrm>
              <a:off x="0" y="0"/>
              <a:ext cx="1896533" cy="812800"/>
            </a:xfrm>
            <a:custGeom>
              <a:avLst/>
              <a:gdLst/>
              <a:ahLst/>
              <a:cxnLst/>
              <a:rect l="l" t="t" r="r" b="b"/>
              <a:pathLst>
                <a:path w="1896533" h="812800">
                  <a:moveTo>
                    <a:pt x="0" y="0"/>
                  </a:moveTo>
                  <a:lnTo>
                    <a:pt x="1896533" y="0"/>
                  </a:lnTo>
                  <a:lnTo>
                    <a:pt x="1896533" y="812800"/>
                  </a:lnTo>
                  <a:lnTo>
                    <a:pt x="0" y="812800"/>
                  </a:lnTo>
                  <a:close/>
                </a:path>
              </a:pathLst>
            </a:custGeom>
            <a:solidFill>
              <a:srgbClr val="E6E3E1"/>
            </a:solidFill>
          </p:spPr>
          <p:txBody>
            <a:bodyPr/>
            <a:lstStyle/>
            <a:p>
              <a:endParaRPr lang="fr-BE"/>
            </a:p>
          </p:txBody>
        </p:sp>
        <p:sp>
          <p:nvSpPr>
            <p:cNvPr id="4" name="TextBox 4"/>
            <p:cNvSpPr txBox="1"/>
            <p:nvPr/>
          </p:nvSpPr>
          <p:spPr>
            <a:xfrm>
              <a:off x="0" y="-9525"/>
              <a:ext cx="1896533" cy="822325"/>
            </a:xfrm>
            <a:prstGeom prst="rect">
              <a:avLst/>
            </a:prstGeom>
          </p:spPr>
          <p:txBody>
            <a:bodyPr lIns="50800" tIns="50800" rIns="50800" bIns="50800" rtlCol="0" anchor="ctr"/>
            <a:lstStyle/>
            <a:p>
              <a:pPr algn="ctr">
                <a:lnSpc>
                  <a:spcPts val="1560"/>
                </a:lnSpc>
              </a:pPr>
              <a:endParaRPr/>
            </a:p>
          </p:txBody>
        </p:sp>
      </p:grpSp>
      <p:grpSp>
        <p:nvGrpSpPr>
          <p:cNvPr id="5" name="Group 5"/>
          <p:cNvGrpSpPr/>
          <p:nvPr/>
        </p:nvGrpSpPr>
        <p:grpSpPr>
          <a:xfrm>
            <a:off x="5292000" y="8424000"/>
            <a:ext cx="2268000" cy="2268000"/>
            <a:chOff x="0" y="0"/>
            <a:chExt cx="812800" cy="812800"/>
          </a:xfrm>
        </p:grpSpPr>
        <p:sp>
          <p:nvSpPr>
            <p:cNvPr id="6" name="Freeform 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860A3D"/>
            </a:solidFill>
          </p:spPr>
          <p:txBody>
            <a:bodyPr/>
            <a:lstStyle/>
            <a:p>
              <a:endParaRPr lang="fr-BE"/>
            </a:p>
          </p:txBody>
        </p:sp>
        <p:sp>
          <p:nvSpPr>
            <p:cNvPr id="7" name="TextBox 7"/>
            <p:cNvSpPr txBox="1"/>
            <p:nvPr/>
          </p:nvSpPr>
          <p:spPr>
            <a:xfrm>
              <a:off x="0" y="-9525"/>
              <a:ext cx="812800" cy="822325"/>
            </a:xfrm>
            <a:prstGeom prst="rect">
              <a:avLst/>
            </a:prstGeom>
          </p:spPr>
          <p:txBody>
            <a:bodyPr lIns="50800" tIns="50800" rIns="50800" bIns="50800" rtlCol="0" anchor="ctr"/>
            <a:lstStyle/>
            <a:p>
              <a:pPr algn="ctr">
                <a:lnSpc>
                  <a:spcPts val="1560"/>
                </a:lnSpc>
              </a:pPr>
              <a:endParaRPr/>
            </a:p>
          </p:txBody>
        </p:sp>
      </p:grpSp>
      <p:grpSp>
        <p:nvGrpSpPr>
          <p:cNvPr id="8" name="Group 8"/>
          <p:cNvGrpSpPr/>
          <p:nvPr/>
        </p:nvGrpSpPr>
        <p:grpSpPr>
          <a:xfrm>
            <a:off x="5292000" y="0"/>
            <a:ext cx="2268000" cy="8424000"/>
            <a:chOff x="0" y="0"/>
            <a:chExt cx="3024000" cy="11232000"/>
          </a:xfrm>
        </p:grpSpPr>
        <p:pic>
          <p:nvPicPr>
            <p:cNvPr id="9" name="Picture 9"/>
            <p:cNvPicPr>
              <a:picLocks noChangeAspect="1"/>
            </p:cNvPicPr>
            <p:nvPr/>
          </p:nvPicPr>
          <p:blipFill>
            <a:blip r:embed="rId2"/>
            <a:srcRect l="29795" r="29795"/>
            <a:stretch>
              <a:fillRect/>
            </a:stretch>
          </p:blipFill>
          <p:spPr>
            <a:xfrm>
              <a:off x="0" y="0"/>
              <a:ext cx="3024000" cy="11232000"/>
            </a:xfrm>
            <a:prstGeom prst="rect">
              <a:avLst/>
            </a:prstGeom>
          </p:spPr>
        </p:pic>
      </p:grpSp>
      <p:sp>
        <p:nvSpPr>
          <p:cNvPr id="10" name="TextBox 10"/>
          <p:cNvSpPr txBox="1"/>
          <p:nvPr/>
        </p:nvSpPr>
        <p:spPr>
          <a:xfrm>
            <a:off x="764821" y="6911174"/>
            <a:ext cx="4339116" cy="940699"/>
          </a:xfrm>
          <a:prstGeom prst="rect">
            <a:avLst/>
          </a:prstGeom>
        </p:spPr>
        <p:txBody>
          <a:bodyPr lIns="0" tIns="0" rIns="0" bIns="0" rtlCol="0" anchor="t">
            <a:spAutoFit/>
          </a:bodyPr>
          <a:lstStyle/>
          <a:p>
            <a:pPr algn="l">
              <a:lnSpc>
                <a:spcPts val="3156"/>
              </a:lnSpc>
            </a:pPr>
            <a:r>
              <a:rPr lang="en-US" sz="3713" b="1" spc="-196">
                <a:solidFill>
                  <a:srgbClr val="000000"/>
                </a:solidFill>
                <a:latin typeface="Helvetica World Bold"/>
                <a:ea typeface="Helvetica World Bold"/>
                <a:cs typeface="Helvetica World Bold"/>
                <a:sym typeface="Helvetica World Bold"/>
              </a:rPr>
              <a:t>C-MAC </a:t>
            </a:r>
          </a:p>
          <a:p>
            <a:pPr algn="l">
              <a:lnSpc>
                <a:spcPts val="3156"/>
              </a:lnSpc>
            </a:pPr>
            <a:r>
              <a:rPr lang="en-US" sz="3713" b="1" spc="-196">
                <a:solidFill>
                  <a:srgbClr val="000000"/>
                </a:solidFill>
                <a:latin typeface="Helvetica World Bold"/>
                <a:ea typeface="Helvetica World Bold"/>
                <a:cs typeface="Helvetica World Bold"/>
                <a:sym typeface="Helvetica World Bold"/>
              </a:rPr>
              <a:t>Electronics Solutions</a:t>
            </a:r>
          </a:p>
        </p:txBody>
      </p:sp>
      <p:sp>
        <p:nvSpPr>
          <p:cNvPr id="11" name="TextBox 11"/>
          <p:cNvSpPr txBox="1"/>
          <p:nvPr/>
        </p:nvSpPr>
        <p:spPr>
          <a:xfrm>
            <a:off x="764821" y="736950"/>
            <a:ext cx="3015179" cy="229821"/>
          </a:xfrm>
          <a:prstGeom prst="rect">
            <a:avLst/>
          </a:prstGeom>
        </p:spPr>
        <p:txBody>
          <a:bodyPr lIns="0" tIns="0" rIns="0" bIns="0" rtlCol="0" anchor="t">
            <a:spAutoFit/>
          </a:bodyPr>
          <a:lstStyle/>
          <a:p>
            <a:pPr algn="l">
              <a:lnSpc>
                <a:spcPts val="1819"/>
              </a:lnSpc>
            </a:pPr>
            <a:r>
              <a:rPr lang="en-US" sz="1399" spc="89">
                <a:solidFill>
                  <a:srgbClr val="000000"/>
                </a:solidFill>
                <a:latin typeface="Helvetica World"/>
                <a:ea typeface="Helvetica World"/>
                <a:cs typeface="Helvetica World"/>
                <a:sym typeface="Helvetica World"/>
              </a:rPr>
              <a:t>www.cmac.com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562</Words>
  <Application>Microsoft Office PowerPoint</Application>
  <PresentationFormat>Custom</PresentationFormat>
  <Paragraphs>74</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Helvetica World</vt:lpstr>
      <vt:lpstr>Helvetica World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Conflict Minerals reporting</dc:title>
  <dc:creator>Sophie Ladriere</dc:creator>
  <cp:lastModifiedBy>Rebecca Lameire</cp:lastModifiedBy>
  <cp:revision>1</cp:revision>
  <dcterms:created xsi:type="dcterms:W3CDTF">2006-08-16T00:00:00Z</dcterms:created>
  <dcterms:modified xsi:type="dcterms:W3CDTF">2025-07-31T07:27:01Z</dcterms:modified>
  <dc:identifier>DAGupANpy4Y</dc:identifier>
</cp:coreProperties>
</file>